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5"/>
  </p:notesMasterIdLst>
  <p:sldIdLst>
    <p:sldId id="256" r:id="rId2"/>
    <p:sldId id="390" r:id="rId3"/>
    <p:sldId id="301" r:id="rId4"/>
    <p:sldId id="391" r:id="rId5"/>
    <p:sldId id="392" r:id="rId6"/>
    <p:sldId id="393" r:id="rId7"/>
    <p:sldId id="394" r:id="rId8"/>
    <p:sldId id="395" r:id="rId9"/>
    <p:sldId id="396" r:id="rId10"/>
    <p:sldId id="397" r:id="rId11"/>
    <p:sldId id="398" r:id="rId12"/>
    <p:sldId id="399" r:id="rId13"/>
    <p:sldId id="400" r:id="rId14"/>
    <p:sldId id="401" r:id="rId15"/>
    <p:sldId id="402" r:id="rId16"/>
    <p:sldId id="403" r:id="rId17"/>
    <p:sldId id="404" r:id="rId18"/>
    <p:sldId id="405" r:id="rId19"/>
    <p:sldId id="406" r:id="rId20"/>
    <p:sldId id="407" r:id="rId21"/>
    <p:sldId id="427" r:id="rId22"/>
    <p:sldId id="408" r:id="rId23"/>
    <p:sldId id="409" r:id="rId24"/>
    <p:sldId id="410" r:id="rId25"/>
    <p:sldId id="411" r:id="rId26"/>
    <p:sldId id="412" r:id="rId27"/>
    <p:sldId id="413" r:id="rId28"/>
    <p:sldId id="414" r:id="rId29"/>
    <p:sldId id="415" r:id="rId30"/>
    <p:sldId id="416" r:id="rId31"/>
    <p:sldId id="417" r:id="rId32"/>
    <p:sldId id="418" r:id="rId33"/>
    <p:sldId id="419" r:id="rId34"/>
    <p:sldId id="420" r:id="rId35"/>
    <p:sldId id="421" r:id="rId36"/>
    <p:sldId id="422" r:id="rId37"/>
    <p:sldId id="423" r:id="rId38"/>
    <p:sldId id="424" r:id="rId39"/>
    <p:sldId id="425" r:id="rId40"/>
    <p:sldId id="428" r:id="rId41"/>
    <p:sldId id="426" r:id="rId42"/>
    <p:sldId id="429" r:id="rId43"/>
    <p:sldId id="430" r:id="rId44"/>
    <p:sldId id="431" r:id="rId45"/>
    <p:sldId id="432" r:id="rId46"/>
    <p:sldId id="433" r:id="rId47"/>
    <p:sldId id="434" r:id="rId48"/>
    <p:sldId id="435" r:id="rId49"/>
    <p:sldId id="436" r:id="rId50"/>
    <p:sldId id="437" r:id="rId51"/>
    <p:sldId id="438" r:id="rId52"/>
    <p:sldId id="439" r:id="rId53"/>
    <p:sldId id="448" r:id="rId54"/>
    <p:sldId id="447" r:id="rId55"/>
    <p:sldId id="449" r:id="rId56"/>
    <p:sldId id="450" r:id="rId57"/>
    <p:sldId id="440" r:id="rId58"/>
    <p:sldId id="441" r:id="rId59"/>
    <p:sldId id="442" r:id="rId60"/>
    <p:sldId id="443" r:id="rId61"/>
    <p:sldId id="444" r:id="rId62"/>
    <p:sldId id="445" r:id="rId63"/>
    <p:sldId id="446"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15"/>
    <p:restoredTop sz="94679"/>
  </p:normalViewPr>
  <p:slideViewPr>
    <p:cSldViewPr snapToGrid="0" snapToObjects="1">
      <p:cViewPr varScale="1">
        <p:scale>
          <a:sx n="100" d="100"/>
          <a:sy n="100" d="100"/>
        </p:scale>
        <p:origin x="592"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76F745-46F0-254C-862A-65D38944EC5E}" type="datetimeFigureOut">
              <a:rPr lang="en-US" smtClean="0"/>
              <a:t>4/5/21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773566-276D-324B-B748-BB5B81DD407E}" type="slidenum">
              <a:rPr lang="en-US" smtClean="0"/>
              <a:t>‹#›</a:t>
            </a:fld>
            <a:endParaRPr lang="en-US"/>
          </a:p>
        </p:txBody>
      </p:sp>
    </p:spTree>
    <p:extLst>
      <p:ext uri="{BB962C8B-B14F-4D97-AF65-F5344CB8AC3E}">
        <p14:creationId xmlns:p14="http://schemas.microsoft.com/office/powerpoint/2010/main" val="1583616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773566-276D-324B-B748-BB5B81DD407E}" type="slidenum">
              <a:rPr lang="en-US" smtClean="0"/>
              <a:t>3</a:t>
            </a:fld>
            <a:endParaRPr lang="en-US"/>
          </a:p>
        </p:txBody>
      </p:sp>
    </p:spTree>
    <p:extLst>
      <p:ext uri="{BB962C8B-B14F-4D97-AF65-F5344CB8AC3E}">
        <p14:creationId xmlns:p14="http://schemas.microsoft.com/office/powerpoint/2010/main" val="1428010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773566-276D-324B-B748-BB5B81DD407E}" type="slidenum">
              <a:rPr lang="en-US" smtClean="0"/>
              <a:t>4</a:t>
            </a:fld>
            <a:endParaRPr lang="en-US"/>
          </a:p>
        </p:txBody>
      </p:sp>
    </p:spTree>
    <p:extLst>
      <p:ext uri="{BB962C8B-B14F-4D97-AF65-F5344CB8AC3E}">
        <p14:creationId xmlns:p14="http://schemas.microsoft.com/office/powerpoint/2010/main" val="3449698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773566-276D-324B-B748-BB5B81DD407E}" type="slidenum">
              <a:rPr lang="en-US" smtClean="0"/>
              <a:t>18</a:t>
            </a:fld>
            <a:endParaRPr lang="en-US"/>
          </a:p>
        </p:txBody>
      </p:sp>
    </p:spTree>
    <p:extLst>
      <p:ext uri="{BB962C8B-B14F-4D97-AF65-F5344CB8AC3E}">
        <p14:creationId xmlns:p14="http://schemas.microsoft.com/office/powerpoint/2010/main" val="2833205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773566-276D-324B-B748-BB5B81DD407E}" type="slidenum">
              <a:rPr lang="en-US" smtClean="0"/>
              <a:t>48</a:t>
            </a:fld>
            <a:endParaRPr lang="en-US"/>
          </a:p>
        </p:txBody>
      </p:sp>
    </p:spTree>
    <p:extLst>
      <p:ext uri="{BB962C8B-B14F-4D97-AF65-F5344CB8AC3E}">
        <p14:creationId xmlns:p14="http://schemas.microsoft.com/office/powerpoint/2010/main" val="19643560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mailto:sandipc@cse.iitkgp.ac.in"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9144"/>
            <a:ext cx="12192000" cy="1228641"/>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latin typeface="Arial Narrow" panose="020B0606020202030204"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15900" y="4559653"/>
            <a:ext cx="974535" cy="1090627"/>
          </a:xfrm>
          <a:prstGeom prst="rect">
            <a:avLst/>
          </a:prstGeom>
        </p:spPr>
      </p:pic>
      <p:sp>
        <p:nvSpPr>
          <p:cNvPr id="9" name="TextBox 8"/>
          <p:cNvSpPr txBox="1"/>
          <p:nvPr userDrawn="1"/>
        </p:nvSpPr>
        <p:spPr>
          <a:xfrm>
            <a:off x="80410" y="5836765"/>
            <a:ext cx="3931334" cy="646331"/>
          </a:xfrm>
          <a:prstGeom prst="rect">
            <a:avLst/>
          </a:prstGeom>
          <a:noFill/>
        </p:spPr>
        <p:txBody>
          <a:bodyPr wrap="square" rtlCol="0">
            <a:spAutoFit/>
          </a:bodyPr>
          <a:lstStyle/>
          <a:p>
            <a:r>
              <a:rPr lang="en-US" b="1" dirty="0">
                <a:latin typeface="Arial Narrow" panose="020B0606020202030204" pitchFamily="34" charset="0"/>
              </a:rPr>
              <a:t>INDIAN INSTITUTE OF TECHNOLOGY </a:t>
            </a:r>
          </a:p>
          <a:p>
            <a:r>
              <a:rPr lang="en-US" b="1" dirty="0">
                <a:latin typeface="Arial Narrow" panose="020B0606020202030204" pitchFamily="34" charset="0"/>
              </a:rPr>
              <a:t>KHARAGPUR</a:t>
            </a:r>
          </a:p>
        </p:txBody>
      </p:sp>
      <p:sp>
        <p:nvSpPr>
          <p:cNvPr id="10" name="Rectangle 9"/>
          <p:cNvSpPr/>
          <p:nvPr userDrawn="1"/>
        </p:nvSpPr>
        <p:spPr>
          <a:xfrm>
            <a:off x="4137152" y="1282388"/>
            <a:ext cx="78009" cy="5435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userDrawn="1"/>
        </p:nvSpPr>
        <p:spPr>
          <a:xfrm>
            <a:off x="8620447" y="5282767"/>
            <a:ext cx="3272050" cy="1200329"/>
          </a:xfrm>
          <a:prstGeom prst="rect">
            <a:avLst/>
          </a:prstGeom>
          <a:noFill/>
        </p:spPr>
        <p:txBody>
          <a:bodyPr wrap="none" rtlCol="0">
            <a:spAutoFit/>
          </a:bodyPr>
          <a:lstStyle/>
          <a:p>
            <a:r>
              <a:rPr lang="en-US" sz="2400" b="1" dirty="0" err="1">
                <a:solidFill>
                  <a:srgbClr val="800080"/>
                </a:solidFill>
                <a:latin typeface="Arial Narrow" panose="020B0606020202030204" pitchFamily="34" charset="0"/>
              </a:rPr>
              <a:t>Sandip</a:t>
            </a:r>
            <a:r>
              <a:rPr lang="en-US" sz="2400" b="1" dirty="0">
                <a:solidFill>
                  <a:srgbClr val="800080"/>
                </a:solidFill>
                <a:latin typeface="Arial Narrow" panose="020B0606020202030204" pitchFamily="34" charset="0"/>
              </a:rPr>
              <a:t> Chakraborty</a:t>
            </a:r>
          </a:p>
          <a:p>
            <a:r>
              <a:rPr lang="en-US" sz="2400" b="1" dirty="0">
                <a:solidFill>
                  <a:srgbClr val="800080"/>
                </a:solidFill>
                <a:latin typeface="Arial Narrow" panose="020B0606020202030204" pitchFamily="34" charset="0"/>
                <a:hlinkClick r:id="rId3"/>
              </a:rPr>
              <a:t>sandipc@cse.iitkgp.ac.in</a:t>
            </a:r>
            <a:r>
              <a:rPr lang="en-US" sz="2400" b="1" dirty="0">
                <a:solidFill>
                  <a:srgbClr val="800080"/>
                </a:solidFill>
                <a:latin typeface="Arial Narrow" panose="020B0606020202030204" pitchFamily="34" charset="0"/>
              </a:rPr>
              <a:t> </a:t>
            </a:r>
          </a:p>
          <a:p>
            <a:endParaRPr lang="en-US" sz="2400" b="1" dirty="0">
              <a:solidFill>
                <a:srgbClr val="FF0000"/>
              </a:solidFill>
              <a:latin typeface="Arial Narrow" panose="020B0606020202030204" pitchFamily="34" charset="0"/>
            </a:endParaRPr>
          </a:p>
        </p:txBody>
      </p:sp>
      <p:sp>
        <p:nvSpPr>
          <p:cNvPr id="12" name="TextBox 11"/>
          <p:cNvSpPr txBox="1"/>
          <p:nvPr userDrawn="1"/>
        </p:nvSpPr>
        <p:spPr>
          <a:xfrm>
            <a:off x="80410" y="3646351"/>
            <a:ext cx="4056742" cy="707886"/>
          </a:xfrm>
          <a:prstGeom prst="rect">
            <a:avLst/>
          </a:prstGeom>
          <a:noFill/>
        </p:spPr>
        <p:txBody>
          <a:bodyPr wrap="square" rtlCol="0">
            <a:spAutoFit/>
          </a:bodyPr>
          <a:lstStyle/>
          <a:p>
            <a:r>
              <a:rPr lang="en-IN" sz="2000" b="1">
                <a:solidFill>
                  <a:srgbClr val="FF0000"/>
                </a:solidFill>
              </a:rPr>
              <a:t>Department </a:t>
            </a:r>
            <a:r>
              <a:rPr lang="en-IN" sz="2000" b="1" dirty="0">
                <a:solidFill>
                  <a:srgbClr val="FF0000"/>
                </a:solidFill>
              </a:rPr>
              <a:t>of Computer Science and Engineering</a:t>
            </a:r>
          </a:p>
        </p:txBody>
      </p:sp>
      <p:sp>
        <p:nvSpPr>
          <p:cNvPr id="16" name="Title 15"/>
          <p:cNvSpPr>
            <a:spLocks noGrp="1"/>
          </p:cNvSpPr>
          <p:nvPr>
            <p:ph type="title" hasCustomPrompt="1"/>
          </p:nvPr>
        </p:nvSpPr>
        <p:spPr>
          <a:xfrm>
            <a:off x="0" y="9143"/>
            <a:ext cx="12192000" cy="1228641"/>
          </a:xfrm>
          <a:prstGeom prst="rect">
            <a:avLst/>
          </a:prstGeom>
        </p:spPr>
        <p:txBody>
          <a:bodyPr/>
          <a:lstStyle/>
          <a:p>
            <a:r>
              <a:rPr lang="en-US" dirty="0"/>
              <a:t>Title of the Presentation</a:t>
            </a:r>
          </a:p>
        </p:txBody>
      </p:sp>
      <p:sp>
        <p:nvSpPr>
          <p:cNvPr id="13" name="TextBox 12">
            <a:extLst>
              <a:ext uri="{FF2B5EF4-FFF2-40B4-BE49-F238E27FC236}">
                <a16:creationId xmlns:a16="http://schemas.microsoft.com/office/drawing/2014/main" id="{E3EB8594-D572-8F4A-9DE8-A9390BED241C}"/>
              </a:ext>
            </a:extLst>
          </p:cNvPr>
          <p:cNvSpPr txBox="1"/>
          <p:nvPr userDrawn="1"/>
        </p:nvSpPr>
        <p:spPr>
          <a:xfrm>
            <a:off x="4418410" y="5310052"/>
            <a:ext cx="4001416" cy="1200329"/>
          </a:xfrm>
          <a:prstGeom prst="rect">
            <a:avLst/>
          </a:prstGeom>
          <a:noFill/>
        </p:spPr>
        <p:txBody>
          <a:bodyPr wrap="none" rtlCol="0">
            <a:spAutoFit/>
          </a:bodyPr>
          <a:lstStyle/>
          <a:p>
            <a:r>
              <a:rPr lang="en-US" sz="2400" b="1" dirty="0">
                <a:solidFill>
                  <a:srgbClr val="800080"/>
                </a:solidFill>
                <a:latin typeface="Arial Narrow" panose="020B0606020202030204" pitchFamily="34" charset="0"/>
              </a:rPr>
              <a:t>Rajat </a:t>
            </a:r>
            <a:r>
              <a:rPr lang="en-US" sz="2400" b="1" dirty="0" err="1">
                <a:solidFill>
                  <a:srgbClr val="800080"/>
                </a:solidFill>
                <a:latin typeface="Arial Narrow" panose="020B0606020202030204" pitchFamily="34" charset="0"/>
              </a:rPr>
              <a:t>Subhra</a:t>
            </a:r>
            <a:r>
              <a:rPr lang="en-US" sz="2400" b="1" dirty="0">
                <a:solidFill>
                  <a:srgbClr val="800080"/>
                </a:solidFill>
                <a:latin typeface="Arial Narrow" panose="020B0606020202030204" pitchFamily="34" charset="0"/>
              </a:rPr>
              <a:t> Chakraborty</a:t>
            </a:r>
          </a:p>
          <a:p>
            <a:r>
              <a:rPr lang="en-US" sz="2400" b="1" dirty="0">
                <a:solidFill>
                  <a:srgbClr val="800080"/>
                </a:solidFill>
                <a:latin typeface="Arial Narrow" panose="020B0606020202030204" pitchFamily="34" charset="0"/>
                <a:hlinkClick r:id="rId3"/>
              </a:rPr>
              <a:t>rschakraborty@cse.iitkgp.ac.in</a:t>
            </a:r>
            <a:r>
              <a:rPr lang="en-US" sz="2400" b="1" dirty="0">
                <a:solidFill>
                  <a:srgbClr val="800080"/>
                </a:solidFill>
                <a:latin typeface="Arial Narrow" panose="020B0606020202030204" pitchFamily="34" charset="0"/>
              </a:rPr>
              <a:t> </a:t>
            </a:r>
          </a:p>
          <a:p>
            <a:endParaRPr lang="en-US" sz="2400" b="1" dirty="0">
              <a:solidFill>
                <a:srgbClr val="FF0000"/>
              </a:solidFill>
              <a:latin typeface="Arial Narrow" panose="020B0606020202030204" pitchFamily="34" charset="0"/>
            </a:endParaRPr>
          </a:p>
        </p:txBody>
      </p:sp>
    </p:spTree>
    <p:extLst>
      <p:ext uri="{BB962C8B-B14F-4D97-AF65-F5344CB8AC3E}">
        <p14:creationId xmlns:p14="http://schemas.microsoft.com/office/powerpoint/2010/main" val="1592917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178419" y="1037063"/>
            <a:ext cx="11753385" cy="5352586"/>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0" y="9144"/>
            <a:ext cx="12192000" cy="85039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latin typeface="Arial Narrow" panose="020B0606020202030204" pitchFamily="34" charset="0"/>
            </a:endParaRPr>
          </a:p>
        </p:txBody>
      </p:sp>
      <p:sp>
        <p:nvSpPr>
          <p:cNvPr id="8" name="TextBox 7"/>
          <p:cNvSpPr txBox="1"/>
          <p:nvPr userDrawn="1"/>
        </p:nvSpPr>
        <p:spPr>
          <a:xfrm>
            <a:off x="241" y="6487262"/>
            <a:ext cx="3450753" cy="338554"/>
          </a:xfrm>
          <a:prstGeom prst="rect">
            <a:avLst/>
          </a:prstGeom>
          <a:solidFill>
            <a:schemeClr val="accent1">
              <a:lumMod val="75000"/>
            </a:schemeClr>
          </a:solidFill>
          <a:effectLst>
            <a:outerShdw blurRad="50800" dist="38100" dir="2700000" algn="tl" rotWithShape="0">
              <a:prstClr val="black">
                <a:alpha val="40000"/>
              </a:prstClr>
            </a:outerShdw>
          </a:effectLst>
        </p:spPr>
        <p:txBody>
          <a:bodyPr wrap="none" rtlCol="0">
            <a:spAutoFit/>
          </a:bodyPr>
          <a:lstStyle/>
          <a:p>
            <a:r>
              <a:rPr lang="en-US" sz="1600" b="1" dirty="0">
                <a:solidFill>
                  <a:schemeClr val="bg1"/>
                </a:solidFill>
                <a:latin typeface="Arial Narrow" panose="020B0606020202030204" pitchFamily="34" charset="0"/>
              </a:rPr>
              <a:t>Indian Institute of Technology Kharagpur</a:t>
            </a:r>
          </a:p>
        </p:txBody>
      </p:sp>
      <p:sp>
        <p:nvSpPr>
          <p:cNvPr id="9" name="Title Placeholder 9"/>
          <p:cNvSpPr>
            <a:spLocks noGrp="1"/>
          </p:cNvSpPr>
          <p:nvPr>
            <p:ph type="title"/>
          </p:nvPr>
        </p:nvSpPr>
        <p:spPr>
          <a:xfrm>
            <a:off x="0" y="9145"/>
            <a:ext cx="12192000" cy="850392"/>
          </a:xfrm>
          <a:prstGeom prst="rect">
            <a:avLst/>
          </a:prstGeom>
        </p:spPr>
        <p:txBody>
          <a:bodyPr vert="horz" lIns="91440" tIns="45720" rIns="91440" bIns="45720" rtlCol="0" anchor="ctr">
            <a:normAutofit/>
          </a:bodyPr>
          <a:lstStyle/>
          <a:p>
            <a:r>
              <a:rPr lang="en-US" sz="2800">
                <a:latin typeface="Arial Rounded MT Bold" charset="0"/>
                <a:ea typeface="Arial Rounded MT Bold" charset="0"/>
                <a:cs typeface="Arial Rounded MT Bold" charset="0"/>
              </a:rPr>
              <a:t>TITLE OF THE SLIDE</a:t>
            </a:r>
            <a:endParaRPr lang="en-US" dirty="0"/>
          </a:p>
        </p:txBody>
      </p:sp>
    </p:spTree>
    <p:extLst>
      <p:ext uri="{BB962C8B-B14F-4D97-AF65-F5344CB8AC3E}">
        <p14:creationId xmlns:p14="http://schemas.microsoft.com/office/powerpoint/2010/main" val="1306140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15554" y="1092820"/>
            <a:ext cx="2628900" cy="5162202"/>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167268" y="1092819"/>
            <a:ext cx="8742556" cy="5084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241" y="6487262"/>
            <a:ext cx="3450753" cy="338554"/>
          </a:xfrm>
          <a:prstGeom prst="rect">
            <a:avLst/>
          </a:prstGeom>
          <a:solidFill>
            <a:schemeClr val="accent1">
              <a:lumMod val="75000"/>
            </a:schemeClr>
          </a:solidFill>
          <a:effectLst>
            <a:outerShdw blurRad="50800" dist="38100" dir="2700000" algn="tl" rotWithShape="0">
              <a:prstClr val="black">
                <a:alpha val="40000"/>
              </a:prstClr>
            </a:outerShdw>
          </a:effectLst>
        </p:spPr>
        <p:txBody>
          <a:bodyPr wrap="none" rtlCol="0">
            <a:spAutoFit/>
          </a:bodyPr>
          <a:lstStyle/>
          <a:p>
            <a:r>
              <a:rPr lang="en-US" sz="1600" b="1" dirty="0">
                <a:solidFill>
                  <a:schemeClr val="bg1"/>
                </a:solidFill>
                <a:latin typeface="Arial Narrow" panose="020B0606020202030204" pitchFamily="34" charset="0"/>
              </a:rPr>
              <a:t>Indian Institute of Technology Kharagpur</a:t>
            </a:r>
          </a:p>
        </p:txBody>
      </p:sp>
    </p:spTree>
    <p:extLst>
      <p:ext uri="{BB962C8B-B14F-4D97-AF65-F5344CB8AC3E}">
        <p14:creationId xmlns:p14="http://schemas.microsoft.com/office/powerpoint/2010/main" val="727678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56839" y="1137424"/>
            <a:ext cx="11552663" cy="53498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0" y="9144"/>
            <a:ext cx="12192000" cy="85039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latin typeface="Arial Narrow" panose="020B0606020202030204" pitchFamily="34" charset="0"/>
            </a:endParaRPr>
          </a:p>
        </p:txBody>
      </p:sp>
      <p:sp>
        <p:nvSpPr>
          <p:cNvPr id="9" name="TextBox 8"/>
          <p:cNvSpPr txBox="1"/>
          <p:nvPr userDrawn="1"/>
        </p:nvSpPr>
        <p:spPr>
          <a:xfrm>
            <a:off x="241" y="6487262"/>
            <a:ext cx="3450753" cy="338554"/>
          </a:xfrm>
          <a:prstGeom prst="rect">
            <a:avLst/>
          </a:prstGeom>
          <a:solidFill>
            <a:schemeClr val="accent1">
              <a:lumMod val="75000"/>
            </a:schemeClr>
          </a:solidFill>
          <a:effectLst>
            <a:outerShdw blurRad="50800" dist="38100" dir="2700000" algn="tl" rotWithShape="0">
              <a:prstClr val="black">
                <a:alpha val="40000"/>
              </a:prstClr>
            </a:outerShdw>
          </a:effectLst>
        </p:spPr>
        <p:txBody>
          <a:bodyPr wrap="none" rtlCol="0">
            <a:spAutoFit/>
          </a:bodyPr>
          <a:lstStyle/>
          <a:p>
            <a:r>
              <a:rPr lang="en-US" sz="1600" b="1" dirty="0">
                <a:solidFill>
                  <a:schemeClr val="bg1"/>
                </a:solidFill>
                <a:latin typeface="Arial Narrow" panose="020B0606020202030204" pitchFamily="34" charset="0"/>
              </a:rPr>
              <a:t>Indian Institute of Technology Kharagpur</a:t>
            </a:r>
          </a:p>
        </p:txBody>
      </p:sp>
      <p:sp>
        <p:nvSpPr>
          <p:cNvPr id="10" name="Title Placeholder 9"/>
          <p:cNvSpPr>
            <a:spLocks noGrp="1"/>
          </p:cNvSpPr>
          <p:nvPr>
            <p:ph type="title"/>
          </p:nvPr>
        </p:nvSpPr>
        <p:spPr>
          <a:xfrm>
            <a:off x="0" y="9145"/>
            <a:ext cx="12192000" cy="850392"/>
          </a:xfrm>
          <a:prstGeom prst="rect">
            <a:avLst/>
          </a:prstGeom>
        </p:spPr>
        <p:txBody>
          <a:bodyPr vert="horz" lIns="91440" tIns="45720" rIns="91440" bIns="45720" rtlCol="0" anchor="ctr">
            <a:normAutofit/>
          </a:bodyPr>
          <a:lstStyle/>
          <a:p>
            <a:r>
              <a:rPr lang="en-US" sz="2800">
                <a:latin typeface="Arial Rounded MT Bold" charset="0"/>
                <a:ea typeface="Arial Rounded MT Bold" charset="0"/>
                <a:cs typeface="Arial Rounded MT Bold" charset="0"/>
              </a:rPr>
              <a:t>TITLE OF THE SLIDE</a:t>
            </a:r>
            <a:endParaRPr lang="en-US" dirty="0"/>
          </a:p>
        </p:txBody>
      </p:sp>
    </p:spTree>
    <p:extLst>
      <p:ext uri="{BB962C8B-B14F-4D97-AF65-F5344CB8AC3E}">
        <p14:creationId xmlns:p14="http://schemas.microsoft.com/office/powerpoint/2010/main" val="1149092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TextBox 6"/>
          <p:cNvSpPr txBox="1"/>
          <p:nvPr userDrawn="1"/>
        </p:nvSpPr>
        <p:spPr>
          <a:xfrm>
            <a:off x="241" y="6487262"/>
            <a:ext cx="3450753" cy="338554"/>
          </a:xfrm>
          <a:prstGeom prst="rect">
            <a:avLst/>
          </a:prstGeom>
          <a:solidFill>
            <a:schemeClr val="accent1">
              <a:lumMod val="75000"/>
            </a:schemeClr>
          </a:solidFill>
          <a:effectLst>
            <a:outerShdw blurRad="50800" dist="38100" dir="2700000" algn="tl" rotWithShape="0">
              <a:prstClr val="black">
                <a:alpha val="40000"/>
              </a:prstClr>
            </a:outerShdw>
          </a:effectLst>
        </p:spPr>
        <p:txBody>
          <a:bodyPr wrap="none" rtlCol="0">
            <a:spAutoFit/>
          </a:bodyPr>
          <a:lstStyle/>
          <a:p>
            <a:r>
              <a:rPr lang="en-US" sz="1600" b="1" dirty="0">
                <a:solidFill>
                  <a:schemeClr val="bg1"/>
                </a:solidFill>
                <a:latin typeface="Arial Narrow" panose="020B0606020202030204" pitchFamily="34" charset="0"/>
              </a:rPr>
              <a:t>Indian Institute of Technology Kharagpur</a:t>
            </a:r>
          </a:p>
        </p:txBody>
      </p:sp>
      <p:sp>
        <p:nvSpPr>
          <p:cNvPr id="8" name="Rectangle 7"/>
          <p:cNvSpPr/>
          <p:nvPr userDrawn="1"/>
        </p:nvSpPr>
        <p:spPr>
          <a:xfrm>
            <a:off x="-6350" y="1092820"/>
            <a:ext cx="12192000" cy="278869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latin typeface="Arial Narrow" panose="020B0606020202030204" pitchFamily="34" charset="0"/>
            </a:endParaRPr>
          </a:p>
        </p:txBody>
      </p:sp>
      <p:sp>
        <p:nvSpPr>
          <p:cNvPr id="9" name="Title Placeholder 9"/>
          <p:cNvSpPr>
            <a:spLocks noGrp="1"/>
          </p:cNvSpPr>
          <p:nvPr>
            <p:ph type="title"/>
          </p:nvPr>
        </p:nvSpPr>
        <p:spPr>
          <a:xfrm>
            <a:off x="0" y="9145"/>
            <a:ext cx="12192000" cy="850392"/>
          </a:xfrm>
          <a:prstGeom prst="rect">
            <a:avLst/>
          </a:prstGeom>
        </p:spPr>
        <p:txBody>
          <a:bodyPr vert="horz" lIns="91440" tIns="45720" rIns="91440" bIns="45720" rtlCol="0" anchor="ctr">
            <a:normAutofit/>
          </a:bodyPr>
          <a:lstStyle/>
          <a:p>
            <a:r>
              <a:rPr lang="en-US" sz="2800">
                <a:latin typeface="Arial Rounded MT Bold" charset="0"/>
                <a:ea typeface="Arial Rounded MT Bold" charset="0"/>
                <a:cs typeface="Arial Rounded MT Bold" charset="0"/>
              </a:rPr>
              <a:t>TITLE OF THE SLIDE</a:t>
            </a:r>
            <a:endParaRPr lang="en-US" dirty="0"/>
          </a:p>
        </p:txBody>
      </p:sp>
    </p:spTree>
    <p:extLst>
      <p:ext uri="{BB962C8B-B14F-4D97-AF65-F5344CB8AC3E}">
        <p14:creationId xmlns:p14="http://schemas.microsoft.com/office/powerpoint/2010/main" val="484016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67268" y="1037062"/>
            <a:ext cx="5852532" cy="534143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037062"/>
            <a:ext cx="5770756" cy="534143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p:cNvSpPr/>
          <p:nvPr userDrawn="1"/>
        </p:nvSpPr>
        <p:spPr>
          <a:xfrm>
            <a:off x="0" y="9144"/>
            <a:ext cx="12192000" cy="85039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latin typeface="Arial Narrow" panose="020B0606020202030204" pitchFamily="34" charset="0"/>
            </a:endParaRPr>
          </a:p>
        </p:txBody>
      </p:sp>
      <p:sp>
        <p:nvSpPr>
          <p:cNvPr id="9" name="TextBox 8"/>
          <p:cNvSpPr txBox="1"/>
          <p:nvPr userDrawn="1"/>
        </p:nvSpPr>
        <p:spPr>
          <a:xfrm>
            <a:off x="241" y="6487262"/>
            <a:ext cx="3450753" cy="338554"/>
          </a:xfrm>
          <a:prstGeom prst="rect">
            <a:avLst/>
          </a:prstGeom>
          <a:solidFill>
            <a:schemeClr val="accent1">
              <a:lumMod val="75000"/>
            </a:schemeClr>
          </a:solidFill>
          <a:effectLst>
            <a:outerShdw blurRad="50800" dist="38100" dir="2700000" algn="tl" rotWithShape="0">
              <a:prstClr val="black">
                <a:alpha val="40000"/>
              </a:prstClr>
            </a:outerShdw>
          </a:effectLst>
        </p:spPr>
        <p:txBody>
          <a:bodyPr wrap="none" rtlCol="0">
            <a:spAutoFit/>
          </a:bodyPr>
          <a:lstStyle/>
          <a:p>
            <a:r>
              <a:rPr lang="en-US" sz="1600" b="1" dirty="0">
                <a:solidFill>
                  <a:schemeClr val="bg1"/>
                </a:solidFill>
                <a:latin typeface="Arial Narrow" panose="020B0606020202030204" pitchFamily="34" charset="0"/>
              </a:rPr>
              <a:t>Indian Institute of Technology Kharagpur</a:t>
            </a:r>
          </a:p>
        </p:txBody>
      </p:sp>
      <p:sp>
        <p:nvSpPr>
          <p:cNvPr id="10" name="Title Placeholder 9"/>
          <p:cNvSpPr>
            <a:spLocks noGrp="1"/>
          </p:cNvSpPr>
          <p:nvPr>
            <p:ph type="title"/>
          </p:nvPr>
        </p:nvSpPr>
        <p:spPr>
          <a:xfrm>
            <a:off x="0" y="9145"/>
            <a:ext cx="12192000" cy="850392"/>
          </a:xfrm>
          <a:prstGeom prst="rect">
            <a:avLst/>
          </a:prstGeom>
        </p:spPr>
        <p:txBody>
          <a:bodyPr vert="horz" lIns="91440" tIns="45720" rIns="91440" bIns="45720" rtlCol="0" anchor="ctr">
            <a:normAutofit/>
          </a:bodyPr>
          <a:lstStyle/>
          <a:p>
            <a:r>
              <a:rPr lang="en-US" sz="2800">
                <a:latin typeface="Arial Rounded MT Bold" charset="0"/>
                <a:ea typeface="Arial Rounded MT Bold" charset="0"/>
                <a:cs typeface="Arial Rounded MT Bold" charset="0"/>
              </a:rPr>
              <a:t>TITLE OF THE SLIDE</a:t>
            </a:r>
            <a:endParaRPr lang="en-US" dirty="0"/>
          </a:p>
        </p:txBody>
      </p:sp>
    </p:spTree>
    <p:extLst>
      <p:ext uri="{BB962C8B-B14F-4D97-AF65-F5344CB8AC3E}">
        <p14:creationId xmlns:p14="http://schemas.microsoft.com/office/powerpoint/2010/main" val="203378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p:cNvSpPr/>
          <p:nvPr userDrawn="1"/>
        </p:nvSpPr>
        <p:spPr>
          <a:xfrm>
            <a:off x="0" y="9144"/>
            <a:ext cx="12192000" cy="85039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latin typeface="Arial Narrow" panose="020B0606020202030204" pitchFamily="34" charset="0"/>
            </a:endParaRPr>
          </a:p>
        </p:txBody>
      </p:sp>
      <p:sp>
        <p:nvSpPr>
          <p:cNvPr id="11" name="TextBox 10"/>
          <p:cNvSpPr txBox="1"/>
          <p:nvPr userDrawn="1"/>
        </p:nvSpPr>
        <p:spPr>
          <a:xfrm>
            <a:off x="241" y="6487262"/>
            <a:ext cx="3450753" cy="338554"/>
          </a:xfrm>
          <a:prstGeom prst="rect">
            <a:avLst/>
          </a:prstGeom>
          <a:solidFill>
            <a:schemeClr val="accent1">
              <a:lumMod val="75000"/>
            </a:schemeClr>
          </a:solidFill>
          <a:effectLst>
            <a:outerShdw blurRad="50800" dist="38100" dir="2700000" algn="tl" rotWithShape="0">
              <a:prstClr val="black">
                <a:alpha val="40000"/>
              </a:prstClr>
            </a:outerShdw>
          </a:effectLst>
        </p:spPr>
        <p:txBody>
          <a:bodyPr wrap="none" rtlCol="0">
            <a:spAutoFit/>
          </a:bodyPr>
          <a:lstStyle/>
          <a:p>
            <a:r>
              <a:rPr lang="en-US" sz="1600" b="1" dirty="0">
                <a:solidFill>
                  <a:schemeClr val="bg1"/>
                </a:solidFill>
                <a:latin typeface="Arial Narrow" panose="020B0606020202030204" pitchFamily="34" charset="0"/>
              </a:rPr>
              <a:t>Indian Institute of Technology Kharagpur</a:t>
            </a:r>
          </a:p>
        </p:txBody>
      </p:sp>
      <p:sp>
        <p:nvSpPr>
          <p:cNvPr id="12" name="Title Placeholder 9"/>
          <p:cNvSpPr>
            <a:spLocks noGrp="1"/>
          </p:cNvSpPr>
          <p:nvPr>
            <p:ph type="title"/>
          </p:nvPr>
        </p:nvSpPr>
        <p:spPr>
          <a:xfrm>
            <a:off x="0" y="9145"/>
            <a:ext cx="12192000" cy="850392"/>
          </a:xfrm>
          <a:prstGeom prst="rect">
            <a:avLst/>
          </a:prstGeom>
        </p:spPr>
        <p:txBody>
          <a:bodyPr vert="horz" lIns="91440" tIns="45720" rIns="91440" bIns="45720" rtlCol="0" anchor="ctr">
            <a:normAutofit/>
          </a:bodyPr>
          <a:lstStyle/>
          <a:p>
            <a:r>
              <a:rPr lang="en-US" sz="2800">
                <a:latin typeface="Arial Rounded MT Bold" charset="0"/>
                <a:ea typeface="Arial Rounded MT Bold" charset="0"/>
                <a:cs typeface="Arial Rounded MT Bold" charset="0"/>
              </a:rPr>
              <a:t>TITLE OF THE SLIDE</a:t>
            </a:r>
            <a:endParaRPr lang="en-US" dirty="0"/>
          </a:p>
        </p:txBody>
      </p:sp>
    </p:spTree>
    <p:extLst>
      <p:ext uri="{BB962C8B-B14F-4D97-AF65-F5344CB8AC3E}">
        <p14:creationId xmlns:p14="http://schemas.microsoft.com/office/powerpoint/2010/main" val="1534488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p:cNvSpPr/>
          <p:nvPr userDrawn="1"/>
        </p:nvSpPr>
        <p:spPr>
          <a:xfrm>
            <a:off x="0" y="9144"/>
            <a:ext cx="12192000" cy="85039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latin typeface="Arial Narrow" panose="020B0606020202030204" pitchFamily="34" charset="0"/>
            </a:endParaRPr>
          </a:p>
        </p:txBody>
      </p:sp>
      <p:sp>
        <p:nvSpPr>
          <p:cNvPr id="7" name="TextBox 6"/>
          <p:cNvSpPr txBox="1"/>
          <p:nvPr userDrawn="1"/>
        </p:nvSpPr>
        <p:spPr>
          <a:xfrm>
            <a:off x="241" y="6487262"/>
            <a:ext cx="3450753" cy="338554"/>
          </a:xfrm>
          <a:prstGeom prst="rect">
            <a:avLst/>
          </a:prstGeom>
          <a:solidFill>
            <a:schemeClr val="accent1">
              <a:lumMod val="75000"/>
            </a:schemeClr>
          </a:solidFill>
          <a:effectLst>
            <a:outerShdw blurRad="50800" dist="38100" dir="2700000" algn="tl" rotWithShape="0">
              <a:prstClr val="black">
                <a:alpha val="40000"/>
              </a:prstClr>
            </a:outerShdw>
          </a:effectLst>
        </p:spPr>
        <p:txBody>
          <a:bodyPr wrap="none" rtlCol="0">
            <a:spAutoFit/>
          </a:bodyPr>
          <a:lstStyle/>
          <a:p>
            <a:r>
              <a:rPr lang="en-US" sz="1600" b="1" dirty="0">
                <a:solidFill>
                  <a:schemeClr val="bg1"/>
                </a:solidFill>
                <a:latin typeface="Arial Narrow" panose="020B0606020202030204" pitchFamily="34" charset="0"/>
              </a:rPr>
              <a:t>Indian Institute of Technology Kharagpur</a:t>
            </a:r>
          </a:p>
        </p:txBody>
      </p:sp>
      <p:sp>
        <p:nvSpPr>
          <p:cNvPr id="8" name="Title Placeholder 9"/>
          <p:cNvSpPr>
            <a:spLocks noGrp="1"/>
          </p:cNvSpPr>
          <p:nvPr>
            <p:ph type="title"/>
          </p:nvPr>
        </p:nvSpPr>
        <p:spPr>
          <a:xfrm>
            <a:off x="0" y="9145"/>
            <a:ext cx="12192000" cy="850392"/>
          </a:xfrm>
          <a:prstGeom prst="rect">
            <a:avLst/>
          </a:prstGeom>
        </p:spPr>
        <p:txBody>
          <a:bodyPr vert="horz" lIns="91440" tIns="45720" rIns="91440" bIns="45720" rtlCol="0" anchor="ctr">
            <a:normAutofit/>
          </a:bodyPr>
          <a:lstStyle/>
          <a:p>
            <a:r>
              <a:rPr lang="en-US" sz="2800">
                <a:latin typeface="Arial Rounded MT Bold" charset="0"/>
                <a:ea typeface="Arial Rounded MT Bold" charset="0"/>
                <a:cs typeface="Arial Rounded MT Bold" charset="0"/>
              </a:rPr>
              <a:t>TITLE OF THE SLIDE</a:t>
            </a:r>
            <a:endParaRPr lang="en-US" dirty="0"/>
          </a:p>
        </p:txBody>
      </p:sp>
    </p:spTree>
    <p:extLst>
      <p:ext uri="{BB962C8B-B14F-4D97-AF65-F5344CB8AC3E}">
        <p14:creationId xmlns:p14="http://schemas.microsoft.com/office/powerpoint/2010/main" val="1010497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1239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987424"/>
            <a:ext cx="3932237" cy="1069975"/>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TextBox 7"/>
          <p:cNvSpPr txBox="1"/>
          <p:nvPr userDrawn="1"/>
        </p:nvSpPr>
        <p:spPr>
          <a:xfrm>
            <a:off x="241" y="6487262"/>
            <a:ext cx="3450753" cy="338554"/>
          </a:xfrm>
          <a:prstGeom prst="rect">
            <a:avLst/>
          </a:prstGeom>
          <a:solidFill>
            <a:schemeClr val="accent1">
              <a:lumMod val="75000"/>
            </a:schemeClr>
          </a:solidFill>
          <a:effectLst>
            <a:outerShdw blurRad="50800" dist="38100" dir="2700000" algn="tl" rotWithShape="0">
              <a:prstClr val="black">
                <a:alpha val="40000"/>
              </a:prstClr>
            </a:outerShdw>
          </a:effectLst>
        </p:spPr>
        <p:txBody>
          <a:bodyPr wrap="none" rtlCol="0">
            <a:spAutoFit/>
          </a:bodyPr>
          <a:lstStyle/>
          <a:p>
            <a:r>
              <a:rPr lang="en-US" sz="1600" b="1" dirty="0">
                <a:solidFill>
                  <a:schemeClr val="bg1"/>
                </a:solidFill>
                <a:latin typeface="Arial Narrow" panose="020B0606020202030204" pitchFamily="34" charset="0"/>
              </a:rPr>
              <a:t>Indian Institute of Technology Kharagpur</a:t>
            </a:r>
          </a:p>
        </p:txBody>
      </p:sp>
      <p:sp>
        <p:nvSpPr>
          <p:cNvPr id="9" name="Title Placeholder 9"/>
          <p:cNvSpPr txBox="1">
            <a:spLocks/>
          </p:cNvSpPr>
          <p:nvPr userDrawn="1"/>
        </p:nvSpPr>
        <p:spPr>
          <a:xfrm>
            <a:off x="0" y="9145"/>
            <a:ext cx="12192000" cy="85039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2800" kern="1200" baseline="0">
                <a:solidFill>
                  <a:schemeClr val="bg1"/>
                </a:solidFill>
                <a:latin typeface="Arial Rounded MT Bold" charset="0"/>
                <a:ea typeface="Arial Rounded MT Bold" charset="0"/>
                <a:cs typeface="Arial Rounded MT Bold" charset="0"/>
              </a:defRPr>
            </a:lvl1pPr>
          </a:lstStyle>
          <a:p>
            <a:r>
              <a:rPr lang="en-US"/>
              <a:t>TITLE OF THE SLIDE</a:t>
            </a:r>
            <a:endParaRPr lang="en-US" dirty="0"/>
          </a:p>
        </p:txBody>
      </p:sp>
    </p:spTree>
    <p:extLst>
      <p:ext uri="{BB962C8B-B14F-4D97-AF65-F5344CB8AC3E}">
        <p14:creationId xmlns:p14="http://schemas.microsoft.com/office/powerpoint/2010/main" val="1061246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987424"/>
            <a:ext cx="3932237" cy="1069975"/>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TextBox 7"/>
          <p:cNvSpPr txBox="1"/>
          <p:nvPr userDrawn="1"/>
        </p:nvSpPr>
        <p:spPr>
          <a:xfrm>
            <a:off x="241" y="6487262"/>
            <a:ext cx="3450753" cy="338554"/>
          </a:xfrm>
          <a:prstGeom prst="rect">
            <a:avLst/>
          </a:prstGeom>
          <a:solidFill>
            <a:schemeClr val="accent1">
              <a:lumMod val="75000"/>
            </a:schemeClr>
          </a:solidFill>
          <a:effectLst>
            <a:outerShdw blurRad="50800" dist="38100" dir="2700000" algn="tl" rotWithShape="0">
              <a:prstClr val="black">
                <a:alpha val="40000"/>
              </a:prstClr>
            </a:outerShdw>
          </a:effectLst>
        </p:spPr>
        <p:txBody>
          <a:bodyPr wrap="none" rtlCol="0">
            <a:spAutoFit/>
          </a:bodyPr>
          <a:lstStyle/>
          <a:p>
            <a:r>
              <a:rPr lang="en-US" sz="1600" b="1" dirty="0">
                <a:solidFill>
                  <a:schemeClr val="bg1"/>
                </a:solidFill>
                <a:latin typeface="Arial Narrow" panose="020B0606020202030204" pitchFamily="34" charset="0"/>
              </a:rPr>
              <a:t>Indian Institute of Technology Kharagpur</a:t>
            </a:r>
          </a:p>
        </p:txBody>
      </p:sp>
      <p:sp>
        <p:nvSpPr>
          <p:cNvPr id="9" name="Title Placeholder 9"/>
          <p:cNvSpPr txBox="1">
            <a:spLocks/>
          </p:cNvSpPr>
          <p:nvPr userDrawn="1"/>
        </p:nvSpPr>
        <p:spPr>
          <a:xfrm>
            <a:off x="0" y="9145"/>
            <a:ext cx="12192000" cy="85039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2800" kern="1200" baseline="0">
                <a:solidFill>
                  <a:schemeClr val="bg1"/>
                </a:solidFill>
                <a:latin typeface="Arial Rounded MT Bold" charset="0"/>
                <a:ea typeface="Arial Rounded MT Bold" charset="0"/>
                <a:cs typeface="Arial Rounded MT Bold" charset="0"/>
              </a:defRPr>
            </a:lvl1pPr>
          </a:lstStyle>
          <a:p>
            <a:r>
              <a:rPr lang="en-US"/>
              <a:t>TITLE OF THE SLIDE</a:t>
            </a:r>
            <a:endParaRPr lang="en-US" dirty="0"/>
          </a:p>
        </p:txBody>
      </p:sp>
    </p:spTree>
    <p:extLst>
      <p:ext uri="{BB962C8B-B14F-4D97-AF65-F5344CB8AC3E}">
        <p14:creationId xmlns:p14="http://schemas.microsoft.com/office/powerpoint/2010/main" val="1525817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160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90000"/>
        </a:lnSpc>
        <a:spcBef>
          <a:spcPct val="0"/>
        </a:spcBef>
        <a:buNone/>
        <a:defRPr sz="2800" kern="1200" baseline="0">
          <a:solidFill>
            <a:schemeClr val="bg1"/>
          </a:solidFill>
          <a:latin typeface="Arial Rounded MT Bold" charset="0"/>
          <a:ea typeface="Arial Rounded MT Bold" charset="0"/>
          <a:cs typeface="Arial Rounded MT Bold"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cisco.com/" TargetMode="External"/><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computing.dcu.ie/~humphrys/Notes/Networks/data.polynomial.html" TargetMode="External"/><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www.youtube.com/watch?v=X-H2tLesBUQ" TargetMode="External"/><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en.wikipedia.org/wiki/Exposed_node_problem" TargetMode="External"/><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community.arubanetworks.com/t5/Technology-Blog/Understanding-802-11-Medium-Contention/ba-p/232034" TargetMode="External"/><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3498"/>
            <a:ext cx="12192000" cy="637988"/>
          </a:xfrm>
        </p:spPr>
        <p:txBody>
          <a:bodyPr>
            <a:normAutofit/>
          </a:bodyPr>
          <a:lstStyle/>
          <a:p>
            <a:r>
              <a:rPr lang="en-US" dirty="0"/>
              <a:t>CS 31006: Computer Networks </a:t>
            </a:r>
            <a:r>
              <a:rPr lang="mr-IN" dirty="0"/>
              <a:t>–</a:t>
            </a:r>
            <a:r>
              <a:rPr lang="en-US" dirty="0"/>
              <a:t> The Data Link Layer</a:t>
            </a:r>
          </a:p>
        </p:txBody>
      </p:sp>
    </p:spTree>
    <p:extLst>
      <p:ext uri="{BB962C8B-B14F-4D97-AF65-F5344CB8AC3E}">
        <p14:creationId xmlns:p14="http://schemas.microsoft.com/office/powerpoint/2010/main" val="18099832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92CC80-3B94-4A4A-9FC6-E51B96A1B68B}"/>
              </a:ext>
            </a:extLst>
          </p:cNvPr>
          <p:cNvSpPr>
            <a:spLocks noGrp="1"/>
          </p:cNvSpPr>
          <p:nvPr>
            <p:ph idx="1"/>
          </p:nvPr>
        </p:nvSpPr>
        <p:spPr/>
        <p:txBody>
          <a:bodyPr/>
          <a:lstStyle/>
          <a:p>
            <a:r>
              <a:rPr lang="en-US" dirty="0"/>
              <a:t>For every incoming frame at a port, check the source MAC address</a:t>
            </a:r>
          </a:p>
          <a:p>
            <a:pPr lvl="1"/>
            <a:r>
              <a:rPr lang="en-US" dirty="0"/>
              <a:t>If the destination MAC is that one, then the frame needs to output at the same port </a:t>
            </a:r>
          </a:p>
          <a:p>
            <a:pPr lvl="1"/>
            <a:endParaRPr lang="en-US" dirty="0"/>
          </a:p>
          <a:p>
            <a:r>
              <a:rPr lang="en-US" dirty="0"/>
              <a:t>The (Output port, MAC address) table is populated gradually by applying this backward learning </a:t>
            </a:r>
          </a:p>
        </p:txBody>
      </p:sp>
      <p:sp>
        <p:nvSpPr>
          <p:cNvPr id="3" name="Title 2">
            <a:extLst>
              <a:ext uri="{FF2B5EF4-FFF2-40B4-BE49-F238E27FC236}">
                <a16:creationId xmlns:a16="http://schemas.microsoft.com/office/drawing/2014/main" id="{57EDF68D-D150-7845-A866-94A946E4460C}"/>
              </a:ext>
            </a:extLst>
          </p:cNvPr>
          <p:cNvSpPr>
            <a:spLocks noGrp="1"/>
          </p:cNvSpPr>
          <p:nvPr>
            <p:ph type="title"/>
          </p:nvPr>
        </p:nvSpPr>
        <p:spPr/>
        <p:txBody>
          <a:bodyPr/>
          <a:lstStyle/>
          <a:p>
            <a:r>
              <a:rPr lang="en-US" dirty="0"/>
              <a:t>Learning Switches / Bridges </a:t>
            </a:r>
          </a:p>
        </p:txBody>
      </p:sp>
      <p:pic>
        <p:nvPicPr>
          <p:cNvPr id="4" name="Picture 3">
            <a:extLst>
              <a:ext uri="{FF2B5EF4-FFF2-40B4-BE49-F238E27FC236}">
                <a16:creationId xmlns:a16="http://schemas.microsoft.com/office/drawing/2014/main" id="{3AADECDB-F319-8F45-BFA4-4E2A8B3A95D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961121" y="4044271"/>
            <a:ext cx="1745672" cy="1745672"/>
          </a:xfrm>
          <a:prstGeom prst="rect">
            <a:avLst/>
          </a:prstGeom>
        </p:spPr>
      </p:pic>
      <p:pic>
        <p:nvPicPr>
          <p:cNvPr id="5" name="Picture 4">
            <a:extLst>
              <a:ext uri="{FF2B5EF4-FFF2-40B4-BE49-F238E27FC236}">
                <a16:creationId xmlns:a16="http://schemas.microsoft.com/office/drawing/2014/main" id="{F66FDB3A-DC93-9C43-B9A9-5523D0E0B81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99698" y="4044271"/>
            <a:ext cx="1734184" cy="1734184"/>
          </a:xfrm>
          <a:prstGeom prst="rect">
            <a:avLst/>
          </a:prstGeom>
        </p:spPr>
      </p:pic>
      <p:cxnSp>
        <p:nvCxnSpPr>
          <p:cNvPr id="6" name="Straight Connector 5">
            <a:extLst>
              <a:ext uri="{FF2B5EF4-FFF2-40B4-BE49-F238E27FC236}">
                <a16:creationId xmlns:a16="http://schemas.microsoft.com/office/drawing/2014/main" id="{1DDD0C3B-E2FA-0B48-BD7C-5413B03C975C}"/>
              </a:ext>
            </a:extLst>
          </p:cNvPr>
          <p:cNvCxnSpPr>
            <a:cxnSpLocks/>
            <a:stCxn id="5" idx="3"/>
            <a:endCxn id="4" idx="1"/>
          </p:cNvCxnSpPr>
          <p:nvPr/>
        </p:nvCxnSpPr>
        <p:spPr>
          <a:xfrm>
            <a:off x="4733882" y="4911363"/>
            <a:ext cx="4227239" cy="574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28F4136-1A7D-464B-A264-D060139D0C54}"/>
              </a:ext>
            </a:extLst>
          </p:cNvPr>
          <p:cNvCxnSpPr/>
          <p:nvPr/>
        </p:nvCxnSpPr>
        <p:spPr>
          <a:xfrm>
            <a:off x="5020887" y="4422371"/>
            <a:ext cx="3507971"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5887C016-1627-4048-9D72-9B0D80B4AC6C}"/>
              </a:ext>
            </a:extLst>
          </p:cNvPr>
          <p:cNvCxnSpPr/>
          <p:nvPr/>
        </p:nvCxnSpPr>
        <p:spPr>
          <a:xfrm flipH="1">
            <a:off x="5020887" y="5386647"/>
            <a:ext cx="3591098"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CA0AC63E-5528-E546-A6DC-9B96C9EB578E}"/>
              </a:ext>
            </a:extLst>
          </p:cNvPr>
          <p:cNvSpPr txBox="1"/>
          <p:nvPr/>
        </p:nvSpPr>
        <p:spPr>
          <a:xfrm>
            <a:off x="7889902" y="4462874"/>
            <a:ext cx="1115049" cy="523220"/>
          </a:xfrm>
          <a:prstGeom prst="rect">
            <a:avLst/>
          </a:prstGeom>
          <a:noFill/>
        </p:spPr>
        <p:txBody>
          <a:bodyPr wrap="none" rtlCol="0">
            <a:spAutoFit/>
          </a:bodyPr>
          <a:lstStyle/>
          <a:p>
            <a:r>
              <a:rPr lang="en-US" sz="2800" b="1" dirty="0"/>
              <a:t>Port A</a:t>
            </a:r>
          </a:p>
        </p:txBody>
      </p:sp>
      <p:sp>
        <p:nvSpPr>
          <p:cNvPr id="13" name="TextBox 12">
            <a:extLst>
              <a:ext uri="{FF2B5EF4-FFF2-40B4-BE49-F238E27FC236}">
                <a16:creationId xmlns:a16="http://schemas.microsoft.com/office/drawing/2014/main" id="{97EBF474-C2F3-AA4B-A4B3-36696B545E14}"/>
              </a:ext>
            </a:extLst>
          </p:cNvPr>
          <p:cNvSpPr txBox="1"/>
          <p:nvPr/>
        </p:nvSpPr>
        <p:spPr>
          <a:xfrm>
            <a:off x="5125705" y="3508767"/>
            <a:ext cx="3210922" cy="954107"/>
          </a:xfrm>
          <a:prstGeom prst="rect">
            <a:avLst/>
          </a:prstGeom>
          <a:noFill/>
        </p:spPr>
        <p:txBody>
          <a:bodyPr wrap="square" rtlCol="0">
            <a:spAutoFit/>
          </a:bodyPr>
          <a:lstStyle/>
          <a:p>
            <a:r>
              <a:rPr lang="en-US" sz="2800" b="1" dirty="0"/>
              <a:t>Source = MAC</a:t>
            </a:r>
            <a:r>
              <a:rPr lang="en-US" sz="2800" b="1" baseline="-25000" dirty="0"/>
              <a:t>1</a:t>
            </a:r>
            <a:r>
              <a:rPr lang="en-US" sz="2800" b="1" dirty="0"/>
              <a:t> Destination = </a:t>
            </a:r>
            <a:r>
              <a:rPr lang="en-US" sz="2800" b="1" dirty="0" err="1"/>
              <a:t>MAC</a:t>
            </a:r>
            <a:r>
              <a:rPr lang="en-US" sz="2800" b="1" baseline="-25000" dirty="0" err="1"/>
              <a:t>x</a:t>
            </a:r>
            <a:endParaRPr lang="en-US" sz="2800" b="1" baseline="-25000" dirty="0"/>
          </a:p>
        </p:txBody>
      </p:sp>
      <p:sp>
        <p:nvSpPr>
          <p:cNvPr id="14" name="TextBox 13">
            <a:extLst>
              <a:ext uri="{FF2B5EF4-FFF2-40B4-BE49-F238E27FC236}">
                <a16:creationId xmlns:a16="http://schemas.microsoft.com/office/drawing/2014/main" id="{FD1D6C8C-50B0-534B-8192-1B80593B98A2}"/>
              </a:ext>
            </a:extLst>
          </p:cNvPr>
          <p:cNvSpPr txBox="1"/>
          <p:nvPr/>
        </p:nvSpPr>
        <p:spPr>
          <a:xfrm>
            <a:off x="9012225" y="5806220"/>
            <a:ext cx="2134687" cy="523220"/>
          </a:xfrm>
          <a:prstGeom prst="rect">
            <a:avLst/>
          </a:prstGeom>
          <a:noFill/>
        </p:spPr>
        <p:txBody>
          <a:bodyPr wrap="none" rtlCol="0">
            <a:spAutoFit/>
          </a:bodyPr>
          <a:lstStyle/>
          <a:p>
            <a:r>
              <a:rPr lang="en-US" sz="2800" b="1" dirty="0"/>
              <a:t>Port A, MAC</a:t>
            </a:r>
            <a:r>
              <a:rPr lang="en-US" sz="2800" b="1" baseline="-25000" dirty="0"/>
              <a:t>1</a:t>
            </a:r>
            <a:endParaRPr lang="en-US" sz="2800" b="1" dirty="0"/>
          </a:p>
        </p:txBody>
      </p:sp>
    </p:spTree>
    <p:extLst>
      <p:ext uri="{BB962C8B-B14F-4D97-AF65-F5344CB8AC3E}">
        <p14:creationId xmlns:p14="http://schemas.microsoft.com/office/powerpoint/2010/main" val="3267849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92CC80-3B94-4A4A-9FC6-E51B96A1B68B}"/>
              </a:ext>
            </a:extLst>
          </p:cNvPr>
          <p:cNvSpPr>
            <a:spLocks noGrp="1"/>
          </p:cNvSpPr>
          <p:nvPr>
            <p:ph idx="1"/>
          </p:nvPr>
        </p:nvSpPr>
        <p:spPr/>
        <p:txBody>
          <a:bodyPr/>
          <a:lstStyle/>
          <a:p>
            <a:r>
              <a:rPr lang="en-US" dirty="0"/>
              <a:t>For every incoming frame at a port, check the source MAC address</a:t>
            </a:r>
          </a:p>
          <a:p>
            <a:pPr lvl="1"/>
            <a:r>
              <a:rPr lang="en-US" dirty="0"/>
              <a:t>If the destination MAC is that one, then the frame needs to output at the same port </a:t>
            </a:r>
          </a:p>
          <a:p>
            <a:pPr lvl="1"/>
            <a:endParaRPr lang="en-US" dirty="0"/>
          </a:p>
          <a:p>
            <a:r>
              <a:rPr lang="en-US" dirty="0"/>
              <a:t>The (Output port, MAC address) table is populated gradually by applying this backward learning </a:t>
            </a:r>
          </a:p>
        </p:txBody>
      </p:sp>
      <p:sp>
        <p:nvSpPr>
          <p:cNvPr id="3" name="Title 2">
            <a:extLst>
              <a:ext uri="{FF2B5EF4-FFF2-40B4-BE49-F238E27FC236}">
                <a16:creationId xmlns:a16="http://schemas.microsoft.com/office/drawing/2014/main" id="{57EDF68D-D150-7845-A866-94A946E4460C}"/>
              </a:ext>
            </a:extLst>
          </p:cNvPr>
          <p:cNvSpPr>
            <a:spLocks noGrp="1"/>
          </p:cNvSpPr>
          <p:nvPr>
            <p:ph type="title"/>
          </p:nvPr>
        </p:nvSpPr>
        <p:spPr/>
        <p:txBody>
          <a:bodyPr/>
          <a:lstStyle/>
          <a:p>
            <a:r>
              <a:rPr lang="en-US" dirty="0"/>
              <a:t>Learning Switches / Bridges </a:t>
            </a:r>
          </a:p>
        </p:txBody>
      </p:sp>
      <p:pic>
        <p:nvPicPr>
          <p:cNvPr id="4" name="Picture 3">
            <a:extLst>
              <a:ext uri="{FF2B5EF4-FFF2-40B4-BE49-F238E27FC236}">
                <a16:creationId xmlns:a16="http://schemas.microsoft.com/office/drawing/2014/main" id="{3AADECDB-F319-8F45-BFA4-4E2A8B3A95D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961121" y="4044271"/>
            <a:ext cx="1745672" cy="1745672"/>
          </a:xfrm>
          <a:prstGeom prst="rect">
            <a:avLst/>
          </a:prstGeom>
        </p:spPr>
      </p:pic>
      <p:pic>
        <p:nvPicPr>
          <p:cNvPr id="5" name="Picture 4">
            <a:extLst>
              <a:ext uri="{FF2B5EF4-FFF2-40B4-BE49-F238E27FC236}">
                <a16:creationId xmlns:a16="http://schemas.microsoft.com/office/drawing/2014/main" id="{F66FDB3A-DC93-9C43-B9A9-5523D0E0B81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99698" y="4044271"/>
            <a:ext cx="1734184" cy="1734184"/>
          </a:xfrm>
          <a:prstGeom prst="rect">
            <a:avLst/>
          </a:prstGeom>
        </p:spPr>
      </p:pic>
      <p:cxnSp>
        <p:nvCxnSpPr>
          <p:cNvPr id="6" name="Straight Connector 5">
            <a:extLst>
              <a:ext uri="{FF2B5EF4-FFF2-40B4-BE49-F238E27FC236}">
                <a16:creationId xmlns:a16="http://schemas.microsoft.com/office/drawing/2014/main" id="{1DDD0C3B-E2FA-0B48-BD7C-5413B03C975C}"/>
              </a:ext>
            </a:extLst>
          </p:cNvPr>
          <p:cNvCxnSpPr>
            <a:cxnSpLocks/>
            <a:stCxn id="5" idx="3"/>
            <a:endCxn id="4" idx="1"/>
          </p:cNvCxnSpPr>
          <p:nvPr/>
        </p:nvCxnSpPr>
        <p:spPr>
          <a:xfrm>
            <a:off x="4733882" y="4911363"/>
            <a:ext cx="4227239" cy="574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28F4136-1A7D-464B-A264-D060139D0C54}"/>
              </a:ext>
            </a:extLst>
          </p:cNvPr>
          <p:cNvCxnSpPr/>
          <p:nvPr/>
        </p:nvCxnSpPr>
        <p:spPr>
          <a:xfrm>
            <a:off x="5020887" y="4422371"/>
            <a:ext cx="3507971"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5887C016-1627-4048-9D72-9B0D80B4AC6C}"/>
              </a:ext>
            </a:extLst>
          </p:cNvPr>
          <p:cNvCxnSpPr/>
          <p:nvPr/>
        </p:nvCxnSpPr>
        <p:spPr>
          <a:xfrm flipH="1">
            <a:off x="5020887" y="5386647"/>
            <a:ext cx="3591098"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CA0AC63E-5528-E546-A6DC-9B96C9EB578E}"/>
              </a:ext>
            </a:extLst>
          </p:cNvPr>
          <p:cNvSpPr txBox="1"/>
          <p:nvPr/>
        </p:nvSpPr>
        <p:spPr>
          <a:xfrm>
            <a:off x="7889902" y="4462874"/>
            <a:ext cx="1115049" cy="523220"/>
          </a:xfrm>
          <a:prstGeom prst="rect">
            <a:avLst/>
          </a:prstGeom>
          <a:noFill/>
        </p:spPr>
        <p:txBody>
          <a:bodyPr wrap="none" rtlCol="0">
            <a:spAutoFit/>
          </a:bodyPr>
          <a:lstStyle/>
          <a:p>
            <a:r>
              <a:rPr lang="en-US" sz="2800" b="1" dirty="0"/>
              <a:t>Port A</a:t>
            </a:r>
          </a:p>
        </p:txBody>
      </p:sp>
      <p:sp>
        <p:nvSpPr>
          <p:cNvPr id="14" name="TextBox 13">
            <a:extLst>
              <a:ext uri="{FF2B5EF4-FFF2-40B4-BE49-F238E27FC236}">
                <a16:creationId xmlns:a16="http://schemas.microsoft.com/office/drawing/2014/main" id="{FD1D6C8C-50B0-534B-8192-1B80593B98A2}"/>
              </a:ext>
            </a:extLst>
          </p:cNvPr>
          <p:cNvSpPr txBox="1"/>
          <p:nvPr/>
        </p:nvSpPr>
        <p:spPr>
          <a:xfrm>
            <a:off x="9012225" y="5806220"/>
            <a:ext cx="2134687" cy="523220"/>
          </a:xfrm>
          <a:prstGeom prst="rect">
            <a:avLst/>
          </a:prstGeom>
          <a:noFill/>
        </p:spPr>
        <p:txBody>
          <a:bodyPr wrap="none" rtlCol="0">
            <a:spAutoFit/>
          </a:bodyPr>
          <a:lstStyle/>
          <a:p>
            <a:r>
              <a:rPr lang="en-US" sz="2800" b="1" dirty="0"/>
              <a:t>Port A, MAC</a:t>
            </a:r>
            <a:r>
              <a:rPr lang="en-US" sz="2800" b="1" baseline="-25000" dirty="0"/>
              <a:t>1</a:t>
            </a:r>
            <a:endParaRPr lang="en-US" sz="2800" b="1" dirty="0"/>
          </a:p>
        </p:txBody>
      </p:sp>
      <p:sp>
        <p:nvSpPr>
          <p:cNvPr id="15" name="TextBox 14">
            <a:extLst>
              <a:ext uri="{FF2B5EF4-FFF2-40B4-BE49-F238E27FC236}">
                <a16:creationId xmlns:a16="http://schemas.microsoft.com/office/drawing/2014/main" id="{AF0A7C6A-5C9B-C74D-99EF-B4800AA0266A}"/>
              </a:ext>
            </a:extLst>
          </p:cNvPr>
          <p:cNvSpPr txBox="1"/>
          <p:nvPr/>
        </p:nvSpPr>
        <p:spPr>
          <a:xfrm>
            <a:off x="5242040" y="5434583"/>
            <a:ext cx="3210922" cy="954107"/>
          </a:xfrm>
          <a:prstGeom prst="rect">
            <a:avLst/>
          </a:prstGeom>
          <a:noFill/>
        </p:spPr>
        <p:txBody>
          <a:bodyPr wrap="square" rtlCol="0">
            <a:spAutoFit/>
          </a:bodyPr>
          <a:lstStyle/>
          <a:p>
            <a:r>
              <a:rPr lang="en-US" sz="2800" b="1" dirty="0"/>
              <a:t>Source = </a:t>
            </a:r>
            <a:r>
              <a:rPr lang="en-US" sz="2800" b="1" dirty="0" err="1"/>
              <a:t>MAC</a:t>
            </a:r>
            <a:r>
              <a:rPr lang="en-US" sz="2800" b="1" baseline="-25000" dirty="0" err="1"/>
              <a:t>x</a:t>
            </a:r>
            <a:r>
              <a:rPr lang="en-US" sz="2800" b="1" dirty="0"/>
              <a:t> Destination = MAC</a:t>
            </a:r>
            <a:r>
              <a:rPr lang="en-US" sz="2800" b="1" baseline="-25000" dirty="0"/>
              <a:t>1</a:t>
            </a:r>
          </a:p>
        </p:txBody>
      </p:sp>
      <p:sp>
        <p:nvSpPr>
          <p:cNvPr id="7" name="TextBox 6">
            <a:extLst>
              <a:ext uri="{FF2B5EF4-FFF2-40B4-BE49-F238E27FC236}">
                <a16:creationId xmlns:a16="http://schemas.microsoft.com/office/drawing/2014/main" id="{0E4AAEB8-EB4C-D947-B801-92576E9B2C0A}"/>
              </a:ext>
            </a:extLst>
          </p:cNvPr>
          <p:cNvSpPr txBox="1"/>
          <p:nvPr/>
        </p:nvSpPr>
        <p:spPr>
          <a:xfrm>
            <a:off x="356839" y="4044271"/>
            <a:ext cx="2419612" cy="1815882"/>
          </a:xfrm>
          <a:prstGeom prst="rect">
            <a:avLst/>
          </a:prstGeom>
          <a:noFill/>
        </p:spPr>
        <p:txBody>
          <a:bodyPr wrap="square" rtlCol="0">
            <a:spAutoFit/>
          </a:bodyPr>
          <a:lstStyle/>
          <a:p>
            <a:r>
              <a:rPr lang="en-US" sz="2800" b="1" dirty="0"/>
              <a:t>Delete old entries if not used for some time</a:t>
            </a:r>
            <a:r>
              <a:rPr lang="en-US" sz="2400" b="1" dirty="0"/>
              <a:t> </a:t>
            </a:r>
          </a:p>
        </p:txBody>
      </p:sp>
    </p:spTree>
    <p:extLst>
      <p:ext uri="{BB962C8B-B14F-4D97-AF65-F5344CB8AC3E}">
        <p14:creationId xmlns:p14="http://schemas.microsoft.com/office/powerpoint/2010/main" val="30814358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8A7113-0609-6E48-8156-71ACA7B8652B}"/>
              </a:ext>
            </a:extLst>
          </p:cNvPr>
          <p:cNvSpPr>
            <a:spLocks noGrp="1"/>
          </p:cNvSpPr>
          <p:nvPr>
            <p:ph idx="1"/>
          </p:nvPr>
        </p:nvSpPr>
        <p:spPr/>
        <p:txBody>
          <a:bodyPr/>
          <a:lstStyle/>
          <a:p>
            <a:pPr marL="514350" indent="-514350">
              <a:buFont typeface="+mj-lt"/>
              <a:buAutoNum type="arabicPeriod"/>
            </a:pPr>
            <a:r>
              <a:rPr lang="en-US" dirty="0"/>
              <a:t>If the port for the destination address is the same as the source port, discard the frame</a:t>
            </a:r>
          </a:p>
          <a:p>
            <a:pPr marL="514350" indent="-514350">
              <a:buFont typeface="+mj-lt"/>
              <a:buAutoNum type="arabicPeriod"/>
            </a:pPr>
            <a:endParaRPr lang="en-US" dirty="0"/>
          </a:p>
          <a:p>
            <a:pPr marL="514350" indent="-514350">
              <a:buFont typeface="+mj-lt"/>
              <a:buAutoNum type="arabicPeriod"/>
            </a:pPr>
            <a:r>
              <a:rPr lang="en-US" dirty="0"/>
              <a:t>If the port for the destination address and the source port are different, forward the frame on the destination port </a:t>
            </a:r>
          </a:p>
          <a:p>
            <a:pPr marL="514350" indent="-514350">
              <a:buFont typeface="+mj-lt"/>
              <a:buAutoNum type="arabicPeriod"/>
            </a:pPr>
            <a:endParaRPr lang="en-US" dirty="0"/>
          </a:p>
          <a:p>
            <a:pPr marL="514350" indent="-514350">
              <a:buFont typeface="+mj-lt"/>
              <a:buAutoNum type="arabicPeriod"/>
            </a:pPr>
            <a:r>
              <a:rPr lang="en-US" dirty="0"/>
              <a:t>If the destination port is unknown, use flooding and send the frame on all ports except the source port </a:t>
            </a:r>
          </a:p>
        </p:txBody>
      </p:sp>
      <p:sp>
        <p:nvSpPr>
          <p:cNvPr id="3" name="Title 2">
            <a:extLst>
              <a:ext uri="{FF2B5EF4-FFF2-40B4-BE49-F238E27FC236}">
                <a16:creationId xmlns:a16="http://schemas.microsoft.com/office/drawing/2014/main" id="{8E9319AB-F9D8-CE45-8E80-A3C5FF442838}"/>
              </a:ext>
            </a:extLst>
          </p:cNvPr>
          <p:cNvSpPr>
            <a:spLocks noGrp="1"/>
          </p:cNvSpPr>
          <p:nvPr>
            <p:ph type="title"/>
          </p:nvPr>
        </p:nvSpPr>
        <p:spPr/>
        <p:txBody>
          <a:bodyPr/>
          <a:lstStyle/>
          <a:p>
            <a:r>
              <a:rPr lang="en-US" dirty="0"/>
              <a:t>Learning Switches / Bridges – The Rules / Mechanism </a:t>
            </a:r>
          </a:p>
        </p:txBody>
      </p:sp>
      <p:sp>
        <p:nvSpPr>
          <p:cNvPr id="4" name="TextBox 3">
            <a:extLst>
              <a:ext uri="{FF2B5EF4-FFF2-40B4-BE49-F238E27FC236}">
                <a16:creationId xmlns:a16="http://schemas.microsoft.com/office/drawing/2014/main" id="{72126BE5-5767-394D-9103-D53206D657DE}"/>
              </a:ext>
            </a:extLst>
          </p:cNvPr>
          <p:cNvSpPr txBox="1"/>
          <p:nvPr/>
        </p:nvSpPr>
        <p:spPr>
          <a:xfrm>
            <a:off x="3646651" y="5779376"/>
            <a:ext cx="8262851" cy="707886"/>
          </a:xfrm>
          <a:prstGeom prst="rect">
            <a:avLst/>
          </a:prstGeom>
          <a:noFill/>
        </p:spPr>
        <p:txBody>
          <a:bodyPr wrap="square" rtlCol="0">
            <a:spAutoFit/>
          </a:bodyPr>
          <a:lstStyle/>
          <a:p>
            <a:r>
              <a:rPr lang="en-US" sz="2000" b="1" dirty="0"/>
              <a:t>Source: Computer Network, Tanenbaum, </a:t>
            </a:r>
            <a:r>
              <a:rPr lang="en-US" sz="2000" b="1" dirty="0" err="1"/>
              <a:t>Wetherall</a:t>
            </a:r>
            <a:r>
              <a:rPr lang="en-US" sz="2000" b="1" dirty="0"/>
              <a:t>, The Medium Access Control Sublayer, Section 8 </a:t>
            </a:r>
          </a:p>
        </p:txBody>
      </p:sp>
    </p:spTree>
    <p:extLst>
      <p:ext uri="{BB962C8B-B14F-4D97-AF65-F5344CB8AC3E}">
        <p14:creationId xmlns:p14="http://schemas.microsoft.com/office/powerpoint/2010/main" val="4255499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538B64-1C1D-4E40-82CA-328D31A1B13A}"/>
              </a:ext>
            </a:extLst>
          </p:cNvPr>
          <p:cNvSpPr>
            <a:spLocks noGrp="1"/>
          </p:cNvSpPr>
          <p:nvPr>
            <p:ph idx="1"/>
          </p:nvPr>
        </p:nvSpPr>
        <p:spPr/>
        <p:txBody>
          <a:bodyPr/>
          <a:lstStyle/>
          <a:p>
            <a:r>
              <a:rPr lang="en-US" dirty="0"/>
              <a:t>The procedure needs to be very fast - switches are technically observing all the frames coming through</a:t>
            </a:r>
          </a:p>
          <a:p>
            <a:endParaRPr lang="en-US" dirty="0"/>
          </a:p>
          <a:p>
            <a:r>
              <a:rPr lang="en-US" dirty="0"/>
              <a:t>Implement in hardware</a:t>
            </a:r>
          </a:p>
          <a:p>
            <a:endParaRPr lang="en-US" dirty="0"/>
          </a:p>
          <a:p>
            <a:r>
              <a:rPr lang="en-US" dirty="0"/>
              <a:t>Once you start getting the bit stream, decode them immediately based on MAC frame structure</a:t>
            </a:r>
          </a:p>
          <a:p>
            <a:pPr lvl="1"/>
            <a:r>
              <a:rPr lang="en-US" dirty="0"/>
              <a:t>Observe the source MAC and destination MAC</a:t>
            </a:r>
          </a:p>
          <a:p>
            <a:pPr lvl="1"/>
            <a:r>
              <a:rPr lang="en-US" dirty="0"/>
              <a:t>Based on the destination MAC, if the switch does not need to forward the frame, do not process it further </a:t>
            </a:r>
          </a:p>
          <a:p>
            <a:pPr lvl="1"/>
            <a:endParaRPr lang="en-US" dirty="0"/>
          </a:p>
          <a:p>
            <a:r>
              <a:rPr lang="en-US" dirty="0"/>
              <a:t>Also known as </a:t>
            </a:r>
            <a:r>
              <a:rPr lang="en-US" b="1" dirty="0"/>
              <a:t>wormhole routing </a:t>
            </a:r>
            <a:endParaRPr lang="en-US" dirty="0"/>
          </a:p>
        </p:txBody>
      </p:sp>
      <p:sp>
        <p:nvSpPr>
          <p:cNvPr id="3" name="Title 2">
            <a:extLst>
              <a:ext uri="{FF2B5EF4-FFF2-40B4-BE49-F238E27FC236}">
                <a16:creationId xmlns:a16="http://schemas.microsoft.com/office/drawing/2014/main" id="{56618F8F-F199-CA49-946E-72397624091D}"/>
              </a:ext>
            </a:extLst>
          </p:cNvPr>
          <p:cNvSpPr>
            <a:spLocks noGrp="1"/>
          </p:cNvSpPr>
          <p:nvPr>
            <p:ph type="title"/>
          </p:nvPr>
        </p:nvSpPr>
        <p:spPr/>
        <p:txBody>
          <a:bodyPr/>
          <a:lstStyle/>
          <a:p>
            <a:r>
              <a:rPr lang="en-US" dirty="0"/>
              <a:t>Cut Through Switching</a:t>
            </a:r>
          </a:p>
        </p:txBody>
      </p:sp>
    </p:spTree>
    <p:extLst>
      <p:ext uri="{BB962C8B-B14F-4D97-AF65-F5344CB8AC3E}">
        <p14:creationId xmlns:p14="http://schemas.microsoft.com/office/powerpoint/2010/main" val="743045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C1BE5B-1D53-E845-A896-1DD70817DD6C}"/>
              </a:ext>
            </a:extLst>
          </p:cNvPr>
          <p:cNvSpPr>
            <a:spLocks noGrp="1"/>
          </p:cNvSpPr>
          <p:nvPr>
            <p:ph idx="1"/>
          </p:nvPr>
        </p:nvSpPr>
        <p:spPr/>
        <p:txBody>
          <a:bodyPr/>
          <a:lstStyle/>
          <a:p>
            <a:r>
              <a:rPr lang="en-US" dirty="0"/>
              <a:t>To increase reliability, redundant links may be deployed between the switches </a:t>
            </a:r>
          </a:p>
        </p:txBody>
      </p:sp>
      <p:sp>
        <p:nvSpPr>
          <p:cNvPr id="3" name="Title 2">
            <a:extLst>
              <a:ext uri="{FF2B5EF4-FFF2-40B4-BE49-F238E27FC236}">
                <a16:creationId xmlns:a16="http://schemas.microsoft.com/office/drawing/2014/main" id="{27D062B9-9254-1F44-9A09-93DC888255F7}"/>
              </a:ext>
            </a:extLst>
          </p:cNvPr>
          <p:cNvSpPr>
            <a:spLocks noGrp="1"/>
          </p:cNvSpPr>
          <p:nvPr>
            <p:ph type="title"/>
          </p:nvPr>
        </p:nvSpPr>
        <p:spPr/>
        <p:txBody>
          <a:bodyPr/>
          <a:lstStyle/>
          <a:p>
            <a:r>
              <a:rPr lang="en-US" dirty="0"/>
              <a:t>Spanning Tree Switches </a:t>
            </a:r>
          </a:p>
        </p:txBody>
      </p:sp>
      <p:sp>
        <p:nvSpPr>
          <p:cNvPr id="58" name="TextBox 57">
            <a:extLst>
              <a:ext uri="{FF2B5EF4-FFF2-40B4-BE49-F238E27FC236}">
                <a16:creationId xmlns:a16="http://schemas.microsoft.com/office/drawing/2014/main" id="{8759E8ED-93FC-8648-9271-D0F9DF9103CF}"/>
              </a:ext>
            </a:extLst>
          </p:cNvPr>
          <p:cNvSpPr txBox="1"/>
          <p:nvPr/>
        </p:nvSpPr>
        <p:spPr>
          <a:xfrm>
            <a:off x="356838" y="2225749"/>
            <a:ext cx="10692161"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Creates loop in the topology</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Note that for unknown destination, switches flood the frames </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Such frames can loop within the LAN</a:t>
            </a:r>
          </a:p>
        </p:txBody>
      </p:sp>
    </p:spTree>
    <p:extLst>
      <p:ext uri="{BB962C8B-B14F-4D97-AF65-F5344CB8AC3E}">
        <p14:creationId xmlns:p14="http://schemas.microsoft.com/office/powerpoint/2010/main" val="3340740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C1BE5B-1D53-E845-A896-1DD70817DD6C}"/>
              </a:ext>
            </a:extLst>
          </p:cNvPr>
          <p:cNvSpPr>
            <a:spLocks noGrp="1"/>
          </p:cNvSpPr>
          <p:nvPr>
            <p:ph idx="1"/>
          </p:nvPr>
        </p:nvSpPr>
        <p:spPr>
          <a:xfrm>
            <a:off x="356838" y="968178"/>
            <a:ext cx="11552663" cy="5349838"/>
          </a:xfrm>
        </p:spPr>
        <p:txBody>
          <a:bodyPr/>
          <a:lstStyle/>
          <a:p>
            <a:r>
              <a:rPr lang="en-US" dirty="0"/>
              <a:t>Construct a </a:t>
            </a:r>
            <a:r>
              <a:rPr lang="en-US" b="1" dirty="0"/>
              <a:t>spanning tree</a:t>
            </a:r>
            <a:r>
              <a:rPr lang="en-US" dirty="0"/>
              <a:t> across the switches</a:t>
            </a:r>
            <a:endParaRPr lang="en-US" b="1" dirty="0"/>
          </a:p>
        </p:txBody>
      </p:sp>
      <p:sp>
        <p:nvSpPr>
          <p:cNvPr id="3" name="Title 2">
            <a:extLst>
              <a:ext uri="{FF2B5EF4-FFF2-40B4-BE49-F238E27FC236}">
                <a16:creationId xmlns:a16="http://schemas.microsoft.com/office/drawing/2014/main" id="{27D062B9-9254-1F44-9A09-93DC888255F7}"/>
              </a:ext>
            </a:extLst>
          </p:cNvPr>
          <p:cNvSpPr>
            <a:spLocks noGrp="1"/>
          </p:cNvSpPr>
          <p:nvPr>
            <p:ph type="title"/>
          </p:nvPr>
        </p:nvSpPr>
        <p:spPr/>
        <p:txBody>
          <a:bodyPr/>
          <a:lstStyle/>
          <a:p>
            <a:r>
              <a:rPr lang="en-US" dirty="0"/>
              <a:t>Spanning Tree Switches </a:t>
            </a:r>
          </a:p>
        </p:txBody>
      </p:sp>
      <p:pic>
        <p:nvPicPr>
          <p:cNvPr id="4" name="Picture 3">
            <a:extLst>
              <a:ext uri="{FF2B5EF4-FFF2-40B4-BE49-F238E27FC236}">
                <a16:creationId xmlns:a16="http://schemas.microsoft.com/office/drawing/2014/main" id="{F39CC9C7-5637-F64C-9C51-AF3317B2805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85786" y="2684357"/>
            <a:ext cx="767372" cy="767372"/>
          </a:xfrm>
          <a:prstGeom prst="rect">
            <a:avLst/>
          </a:prstGeom>
        </p:spPr>
      </p:pic>
      <p:pic>
        <p:nvPicPr>
          <p:cNvPr id="5" name="Picture 4">
            <a:extLst>
              <a:ext uri="{FF2B5EF4-FFF2-40B4-BE49-F238E27FC236}">
                <a16:creationId xmlns:a16="http://schemas.microsoft.com/office/drawing/2014/main" id="{7B7DE4F5-FCE9-C64D-B166-01F630619FC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74468" y="2679406"/>
            <a:ext cx="767371" cy="767371"/>
          </a:xfrm>
          <a:prstGeom prst="rect">
            <a:avLst/>
          </a:prstGeom>
        </p:spPr>
      </p:pic>
      <p:pic>
        <p:nvPicPr>
          <p:cNvPr id="6" name="Picture 5">
            <a:extLst>
              <a:ext uri="{FF2B5EF4-FFF2-40B4-BE49-F238E27FC236}">
                <a16:creationId xmlns:a16="http://schemas.microsoft.com/office/drawing/2014/main" id="{46664186-47FC-884E-B449-0A219BFE10A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5257" y="1644148"/>
            <a:ext cx="762322" cy="762322"/>
          </a:xfrm>
          <a:prstGeom prst="rect">
            <a:avLst/>
          </a:prstGeom>
        </p:spPr>
      </p:pic>
      <p:pic>
        <p:nvPicPr>
          <p:cNvPr id="7" name="Picture 6">
            <a:extLst>
              <a:ext uri="{FF2B5EF4-FFF2-40B4-BE49-F238E27FC236}">
                <a16:creationId xmlns:a16="http://schemas.microsoft.com/office/drawing/2014/main" id="{F44CBB4A-1A39-AF41-B5D9-4907EDBC46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7105" y="2691730"/>
            <a:ext cx="762322" cy="762322"/>
          </a:xfrm>
          <a:prstGeom prst="rect">
            <a:avLst/>
          </a:prstGeom>
        </p:spPr>
      </p:pic>
      <p:pic>
        <p:nvPicPr>
          <p:cNvPr id="8" name="Picture 7">
            <a:extLst>
              <a:ext uri="{FF2B5EF4-FFF2-40B4-BE49-F238E27FC236}">
                <a16:creationId xmlns:a16="http://schemas.microsoft.com/office/drawing/2014/main" id="{215B4874-A42A-F647-98B7-E7264856B4A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8371" y="3799493"/>
            <a:ext cx="762322" cy="762322"/>
          </a:xfrm>
          <a:prstGeom prst="rect">
            <a:avLst/>
          </a:prstGeom>
        </p:spPr>
      </p:pic>
      <p:pic>
        <p:nvPicPr>
          <p:cNvPr id="9" name="Picture 8">
            <a:extLst>
              <a:ext uri="{FF2B5EF4-FFF2-40B4-BE49-F238E27FC236}">
                <a16:creationId xmlns:a16="http://schemas.microsoft.com/office/drawing/2014/main" id="{0C5D5DC6-54A7-5C4E-8F65-ECC301F81D8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39041" y="1627269"/>
            <a:ext cx="762322" cy="762322"/>
          </a:xfrm>
          <a:prstGeom prst="rect">
            <a:avLst/>
          </a:prstGeom>
        </p:spPr>
      </p:pic>
      <p:pic>
        <p:nvPicPr>
          <p:cNvPr id="10" name="Picture 9">
            <a:extLst>
              <a:ext uri="{FF2B5EF4-FFF2-40B4-BE49-F238E27FC236}">
                <a16:creationId xmlns:a16="http://schemas.microsoft.com/office/drawing/2014/main" id="{91C00E36-C02C-C946-9116-B8B2497C0C0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79517" y="1592703"/>
            <a:ext cx="762322" cy="762322"/>
          </a:xfrm>
          <a:prstGeom prst="rect">
            <a:avLst/>
          </a:prstGeom>
        </p:spPr>
      </p:pic>
      <p:pic>
        <p:nvPicPr>
          <p:cNvPr id="11" name="Picture 10">
            <a:extLst>
              <a:ext uri="{FF2B5EF4-FFF2-40B4-BE49-F238E27FC236}">
                <a16:creationId xmlns:a16="http://schemas.microsoft.com/office/drawing/2014/main" id="{490E5BED-5080-2C44-9692-31EF0A4C793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51192" y="1586738"/>
            <a:ext cx="762322" cy="762322"/>
          </a:xfrm>
          <a:prstGeom prst="rect">
            <a:avLst/>
          </a:prstGeom>
        </p:spPr>
      </p:pic>
      <p:cxnSp>
        <p:nvCxnSpPr>
          <p:cNvPr id="12" name="Straight Connector 11">
            <a:extLst>
              <a:ext uri="{FF2B5EF4-FFF2-40B4-BE49-F238E27FC236}">
                <a16:creationId xmlns:a16="http://schemas.microsoft.com/office/drawing/2014/main" id="{1034DA1C-0B4A-8A43-8315-8AFF5D5CA6C7}"/>
              </a:ext>
            </a:extLst>
          </p:cNvPr>
          <p:cNvCxnSpPr>
            <a:cxnSpLocks/>
            <a:stCxn id="6" idx="3"/>
          </p:cNvCxnSpPr>
          <p:nvPr/>
        </p:nvCxnSpPr>
        <p:spPr>
          <a:xfrm>
            <a:off x="1317579" y="2025309"/>
            <a:ext cx="973257" cy="80055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80AE63C-8905-8A4A-BA20-839F17083738}"/>
              </a:ext>
            </a:extLst>
          </p:cNvPr>
          <p:cNvCxnSpPr>
            <a:cxnSpLocks/>
            <a:stCxn id="7" idx="3"/>
            <a:endCxn id="4" idx="1"/>
          </p:cNvCxnSpPr>
          <p:nvPr/>
        </p:nvCxnSpPr>
        <p:spPr>
          <a:xfrm flipV="1">
            <a:off x="1359427" y="3068043"/>
            <a:ext cx="926359" cy="484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1005368-E13F-A548-ADC5-D531F619265C}"/>
              </a:ext>
            </a:extLst>
          </p:cNvPr>
          <p:cNvCxnSpPr>
            <a:cxnSpLocks/>
            <a:stCxn id="8" idx="3"/>
          </p:cNvCxnSpPr>
          <p:nvPr/>
        </p:nvCxnSpPr>
        <p:spPr>
          <a:xfrm flipV="1">
            <a:off x="1390693" y="3405591"/>
            <a:ext cx="890044" cy="77506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713881D-D438-EA4C-9E54-188F3CE6D9B6}"/>
              </a:ext>
            </a:extLst>
          </p:cNvPr>
          <p:cNvCxnSpPr>
            <a:stCxn id="4" idx="3"/>
            <a:endCxn id="5" idx="1"/>
          </p:cNvCxnSpPr>
          <p:nvPr/>
        </p:nvCxnSpPr>
        <p:spPr>
          <a:xfrm flipV="1">
            <a:off x="3053158" y="3063092"/>
            <a:ext cx="921310" cy="495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EAA871F-844B-8B4C-84C7-271B46EAF83B}"/>
              </a:ext>
            </a:extLst>
          </p:cNvPr>
          <p:cNvCxnSpPr>
            <a:cxnSpLocks/>
            <a:endCxn id="9" idx="2"/>
          </p:cNvCxnSpPr>
          <p:nvPr/>
        </p:nvCxnSpPr>
        <p:spPr>
          <a:xfrm flipH="1" flipV="1">
            <a:off x="3220202" y="2389591"/>
            <a:ext cx="754266" cy="37551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CE1759D-1CA1-F34F-9253-F3C9CA8DBBBB}"/>
              </a:ext>
            </a:extLst>
          </p:cNvPr>
          <p:cNvCxnSpPr>
            <a:cxnSpLocks/>
            <a:stCxn id="5" idx="0"/>
            <a:endCxn id="10" idx="2"/>
          </p:cNvCxnSpPr>
          <p:nvPr/>
        </p:nvCxnSpPr>
        <p:spPr>
          <a:xfrm flipV="1">
            <a:off x="4358154" y="2355025"/>
            <a:ext cx="2524" cy="324381"/>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675D5D00-08A7-A848-AF07-DF3DE07392C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81610" y="3999028"/>
            <a:ext cx="767372" cy="767372"/>
          </a:xfrm>
          <a:prstGeom prst="rect">
            <a:avLst/>
          </a:prstGeom>
        </p:spPr>
      </p:pic>
      <p:pic>
        <p:nvPicPr>
          <p:cNvPr id="25" name="Picture 24">
            <a:extLst>
              <a:ext uri="{FF2B5EF4-FFF2-40B4-BE49-F238E27FC236}">
                <a16:creationId xmlns:a16="http://schemas.microsoft.com/office/drawing/2014/main" id="{7A5587A0-ADE5-104C-B510-6F08FDC0AF7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82509" y="5044042"/>
            <a:ext cx="762322" cy="762322"/>
          </a:xfrm>
          <a:prstGeom prst="rect">
            <a:avLst/>
          </a:prstGeom>
        </p:spPr>
      </p:pic>
      <p:pic>
        <p:nvPicPr>
          <p:cNvPr id="26" name="Picture 25">
            <a:extLst>
              <a:ext uri="{FF2B5EF4-FFF2-40B4-BE49-F238E27FC236}">
                <a16:creationId xmlns:a16="http://schemas.microsoft.com/office/drawing/2014/main" id="{CC635880-5CEB-EA4A-8A8A-A1EFEE594F6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07677" y="5480812"/>
            <a:ext cx="762322" cy="762322"/>
          </a:xfrm>
          <a:prstGeom prst="rect">
            <a:avLst/>
          </a:prstGeom>
        </p:spPr>
      </p:pic>
      <p:pic>
        <p:nvPicPr>
          <p:cNvPr id="27" name="Picture 26">
            <a:extLst>
              <a:ext uri="{FF2B5EF4-FFF2-40B4-BE49-F238E27FC236}">
                <a16:creationId xmlns:a16="http://schemas.microsoft.com/office/drawing/2014/main" id="{671BE384-16F2-2041-819B-829DA5A7896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87115" y="5507937"/>
            <a:ext cx="762322" cy="762322"/>
          </a:xfrm>
          <a:prstGeom prst="rect">
            <a:avLst/>
          </a:prstGeom>
        </p:spPr>
      </p:pic>
      <p:cxnSp>
        <p:nvCxnSpPr>
          <p:cNvPr id="36" name="Straight Connector 35">
            <a:extLst>
              <a:ext uri="{FF2B5EF4-FFF2-40B4-BE49-F238E27FC236}">
                <a16:creationId xmlns:a16="http://schemas.microsoft.com/office/drawing/2014/main" id="{1119FEF1-042F-5649-A581-12683A940A18}"/>
              </a:ext>
            </a:extLst>
          </p:cNvPr>
          <p:cNvCxnSpPr>
            <a:cxnSpLocks/>
            <a:stCxn id="5" idx="2"/>
          </p:cNvCxnSpPr>
          <p:nvPr/>
        </p:nvCxnSpPr>
        <p:spPr>
          <a:xfrm flipH="1">
            <a:off x="3869877" y="3446777"/>
            <a:ext cx="488277" cy="580816"/>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B529DB2-E50C-BB46-9D6C-8F70A0084EB5}"/>
              </a:ext>
            </a:extLst>
          </p:cNvPr>
          <p:cNvCxnSpPr>
            <a:cxnSpLocks/>
            <a:stCxn id="4" idx="2"/>
          </p:cNvCxnSpPr>
          <p:nvPr/>
        </p:nvCxnSpPr>
        <p:spPr>
          <a:xfrm>
            <a:off x="2669472" y="3451729"/>
            <a:ext cx="579472" cy="57586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BA9C364-20FD-D44B-9A8F-215E1197E063}"/>
              </a:ext>
            </a:extLst>
          </p:cNvPr>
          <p:cNvCxnSpPr>
            <a:cxnSpLocks/>
            <a:endCxn id="25" idx="0"/>
          </p:cNvCxnSpPr>
          <p:nvPr/>
        </p:nvCxnSpPr>
        <p:spPr>
          <a:xfrm flipH="1">
            <a:off x="1863670" y="4513354"/>
            <a:ext cx="1289138" cy="53068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107ACE9-72E7-174F-863B-159C749BCB96}"/>
              </a:ext>
            </a:extLst>
          </p:cNvPr>
          <p:cNvCxnSpPr>
            <a:cxnSpLocks/>
            <a:stCxn id="24" idx="2"/>
            <a:endCxn id="26" idx="0"/>
          </p:cNvCxnSpPr>
          <p:nvPr/>
        </p:nvCxnSpPr>
        <p:spPr>
          <a:xfrm flipH="1">
            <a:off x="2988838" y="4766400"/>
            <a:ext cx="576458" cy="71441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4E8D95B-DD7B-614C-8888-6A73A686BA69}"/>
              </a:ext>
            </a:extLst>
          </p:cNvPr>
          <p:cNvCxnSpPr>
            <a:cxnSpLocks/>
            <a:endCxn id="27" idx="0"/>
          </p:cNvCxnSpPr>
          <p:nvPr/>
        </p:nvCxnSpPr>
        <p:spPr>
          <a:xfrm>
            <a:off x="3860012" y="4766399"/>
            <a:ext cx="308264" cy="74153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AEA3904-45C5-8F4B-92C8-97DD87DBEB4B}"/>
              </a:ext>
            </a:extLst>
          </p:cNvPr>
          <p:cNvCxnSpPr>
            <a:cxnSpLocks/>
            <a:endCxn id="11" idx="2"/>
          </p:cNvCxnSpPr>
          <p:nvPr/>
        </p:nvCxnSpPr>
        <p:spPr>
          <a:xfrm flipV="1">
            <a:off x="4741839" y="2349060"/>
            <a:ext cx="790514" cy="411095"/>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31C08F9B-44F3-7947-ACE1-CC5237FE7FE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33170" y="2671740"/>
            <a:ext cx="767371" cy="767371"/>
          </a:xfrm>
          <a:prstGeom prst="rect">
            <a:avLst/>
          </a:prstGeom>
        </p:spPr>
      </p:pic>
      <p:pic>
        <p:nvPicPr>
          <p:cNvPr id="42" name="Picture 41">
            <a:extLst>
              <a:ext uri="{FF2B5EF4-FFF2-40B4-BE49-F238E27FC236}">
                <a16:creationId xmlns:a16="http://schemas.microsoft.com/office/drawing/2014/main" id="{0CDD42DC-7E08-6047-A21C-1EF90F7998F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38344" y="1594058"/>
            <a:ext cx="762322" cy="762322"/>
          </a:xfrm>
          <a:prstGeom prst="rect">
            <a:avLst/>
          </a:prstGeom>
        </p:spPr>
      </p:pic>
      <p:pic>
        <p:nvPicPr>
          <p:cNvPr id="43" name="Picture 42">
            <a:extLst>
              <a:ext uri="{FF2B5EF4-FFF2-40B4-BE49-F238E27FC236}">
                <a16:creationId xmlns:a16="http://schemas.microsoft.com/office/drawing/2014/main" id="{DD9782C6-2871-A74E-889A-BB3A331D76A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97802" y="2517215"/>
            <a:ext cx="762322" cy="762322"/>
          </a:xfrm>
          <a:prstGeom prst="rect">
            <a:avLst/>
          </a:prstGeom>
        </p:spPr>
      </p:pic>
      <p:pic>
        <p:nvPicPr>
          <p:cNvPr id="44" name="Picture 43">
            <a:extLst>
              <a:ext uri="{FF2B5EF4-FFF2-40B4-BE49-F238E27FC236}">
                <a16:creationId xmlns:a16="http://schemas.microsoft.com/office/drawing/2014/main" id="{2987B70A-E6B4-2242-A7F0-200F219FEF4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10723" y="3558657"/>
            <a:ext cx="762322" cy="762322"/>
          </a:xfrm>
          <a:prstGeom prst="rect">
            <a:avLst/>
          </a:prstGeom>
        </p:spPr>
      </p:pic>
      <p:cxnSp>
        <p:nvCxnSpPr>
          <p:cNvPr id="45" name="Straight Connector 44">
            <a:extLst>
              <a:ext uri="{FF2B5EF4-FFF2-40B4-BE49-F238E27FC236}">
                <a16:creationId xmlns:a16="http://schemas.microsoft.com/office/drawing/2014/main" id="{D4F67220-52A1-1846-9C49-8A83B7586E73}"/>
              </a:ext>
            </a:extLst>
          </p:cNvPr>
          <p:cNvCxnSpPr>
            <a:cxnSpLocks/>
            <a:stCxn id="42" idx="1"/>
          </p:cNvCxnSpPr>
          <p:nvPr/>
        </p:nvCxnSpPr>
        <p:spPr>
          <a:xfrm flipH="1">
            <a:off x="6862787" y="1975219"/>
            <a:ext cx="675557" cy="73700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DEE4009-3590-C243-A770-3553AB7DB053}"/>
              </a:ext>
            </a:extLst>
          </p:cNvPr>
          <p:cNvCxnSpPr>
            <a:cxnSpLocks/>
            <a:stCxn id="43" idx="1"/>
            <a:endCxn id="41" idx="3"/>
          </p:cNvCxnSpPr>
          <p:nvPr/>
        </p:nvCxnSpPr>
        <p:spPr>
          <a:xfrm flipH="1">
            <a:off x="6900541" y="2898376"/>
            <a:ext cx="697261" cy="15705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1480076-7D09-DB41-9DF9-3C66461FDE2E}"/>
              </a:ext>
            </a:extLst>
          </p:cNvPr>
          <p:cNvCxnSpPr>
            <a:cxnSpLocks/>
            <a:stCxn id="44" idx="1"/>
          </p:cNvCxnSpPr>
          <p:nvPr/>
        </p:nvCxnSpPr>
        <p:spPr>
          <a:xfrm flipH="1" flipV="1">
            <a:off x="6872351" y="3379338"/>
            <a:ext cx="738372" cy="56048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DBE35EE-2D81-1648-8CA0-F76434EAE387}"/>
              </a:ext>
            </a:extLst>
          </p:cNvPr>
          <p:cNvCxnSpPr>
            <a:cxnSpLocks/>
            <a:stCxn id="5" idx="3"/>
            <a:endCxn id="41" idx="1"/>
          </p:cNvCxnSpPr>
          <p:nvPr/>
        </p:nvCxnSpPr>
        <p:spPr>
          <a:xfrm flipV="1">
            <a:off x="4741839" y="3055426"/>
            <a:ext cx="1391331" cy="7666"/>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1CA1F65A-BCA4-5E4C-BAE7-99F86946703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376416" y="4812779"/>
            <a:ext cx="767372" cy="767372"/>
          </a:xfrm>
          <a:prstGeom prst="rect">
            <a:avLst/>
          </a:prstGeom>
        </p:spPr>
      </p:pic>
      <p:pic>
        <p:nvPicPr>
          <p:cNvPr id="60" name="Picture 59">
            <a:extLst>
              <a:ext uri="{FF2B5EF4-FFF2-40B4-BE49-F238E27FC236}">
                <a16:creationId xmlns:a16="http://schemas.microsoft.com/office/drawing/2014/main" id="{A9031CB6-D806-114B-8439-9C513C0853A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205410" y="6002827"/>
            <a:ext cx="762322" cy="762322"/>
          </a:xfrm>
          <a:prstGeom prst="rect">
            <a:avLst/>
          </a:prstGeom>
        </p:spPr>
      </p:pic>
      <p:pic>
        <p:nvPicPr>
          <p:cNvPr id="61" name="Picture 60">
            <a:extLst>
              <a:ext uri="{FF2B5EF4-FFF2-40B4-BE49-F238E27FC236}">
                <a16:creationId xmlns:a16="http://schemas.microsoft.com/office/drawing/2014/main" id="{240D1439-06ED-0841-BEE6-BFA49A4E714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227183" y="5131864"/>
            <a:ext cx="762322" cy="762322"/>
          </a:xfrm>
          <a:prstGeom prst="rect">
            <a:avLst/>
          </a:prstGeom>
        </p:spPr>
      </p:pic>
      <p:pic>
        <p:nvPicPr>
          <p:cNvPr id="62" name="Picture 61">
            <a:extLst>
              <a:ext uri="{FF2B5EF4-FFF2-40B4-BE49-F238E27FC236}">
                <a16:creationId xmlns:a16="http://schemas.microsoft.com/office/drawing/2014/main" id="{CCB5FC4B-B3A8-0546-8E6C-222641A5115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227183" y="4180654"/>
            <a:ext cx="762322" cy="762322"/>
          </a:xfrm>
          <a:prstGeom prst="rect">
            <a:avLst/>
          </a:prstGeom>
        </p:spPr>
      </p:pic>
      <p:cxnSp>
        <p:nvCxnSpPr>
          <p:cNvPr id="63" name="Straight Connector 62">
            <a:extLst>
              <a:ext uri="{FF2B5EF4-FFF2-40B4-BE49-F238E27FC236}">
                <a16:creationId xmlns:a16="http://schemas.microsoft.com/office/drawing/2014/main" id="{08A1C026-1003-6243-8E1D-778A5534C521}"/>
              </a:ext>
            </a:extLst>
          </p:cNvPr>
          <p:cNvCxnSpPr>
            <a:cxnSpLocks/>
            <a:endCxn id="60" idx="1"/>
          </p:cNvCxnSpPr>
          <p:nvPr/>
        </p:nvCxnSpPr>
        <p:spPr>
          <a:xfrm>
            <a:off x="8143788" y="5453149"/>
            <a:ext cx="1061622" cy="930839"/>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072B89E-E274-034B-80D7-9D83FA3FF344}"/>
              </a:ext>
            </a:extLst>
          </p:cNvPr>
          <p:cNvCxnSpPr>
            <a:cxnSpLocks/>
            <a:stCxn id="59" idx="3"/>
            <a:endCxn id="61" idx="0"/>
          </p:cNvCxnSpPr>
          <p:nvPr/>
        </p:nvCxnSpPr>
        <p:spPr>
          <a:xfrm flipV="1">
            <a:off x="8143788" y="5131864"/>
            <a:ext cx="1464556" cy="6460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A9C3921-A72E-F64E-B8C2-5767A59AA0D0}"/>
              </a:ext>
            </a:extLst>
          </p:cNvPr>
          <p:cNvCxnSpPr>
            <a:cxnSpLocks/>
            <a:endCxn id="62" idx="1"/>
          </p:cNvCxnSpPr>
          <p:nvPr/>
        </p:nvCxnSpPr>
        <p:spPr>
          <a:xfrm flipV="1">
            <a:off x="8143788" y="4561815"/>
            <a:ext cx="1083395" cy="38116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0CDF76A-7229-4940-90B9-7F96593AA305}"/>
              </a:ext>
            </a:extLst>
          </p:cNvPr>
          <p:cNvCxnSpPr>
            <a:cxnSpLocks/>
            <a:stCxn id="41" idx="2"/>
            <a:endCxn id="59" idx="0"/>
          </p:cNvCxnSpPr>
          <p:nvPr/>
        </p:nvCxnSpPr>
        <p:spPr>
          <a:xfrm>
            <a:off x="6516856" y="3439111"/>
            <a:ext cx="1243246" cy="1373668"/>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75" name="Picture 74">
            <a:extLst>
              <a:ext uri="{FF2B5EF4-FFF2-40B4-BE49-F238E27FC236}">
                <a16:creationId xmlns:a16="http://schemas.microsoft.com/office/drawing/2014/main" id="{3D96A990-D1C9-A048-A325-85B0323C810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44488" y="4382714"/>
            <a:ext cx="767372" cy="767372"/>
          </a:xfrm>
          <a:prstGeom prst="rect">
            <a:avLst/>
          </a:prstGeom>
        </p:spPr>
      </p:pic>
      <p:cxnSp>
        <p:nvCxnSpPr>
          <p:cNvPr id="76" name="Straight Connector 75">
            <a:extLst>
              <a:ext uri="{FF2B5EF4-FFF2-40B4-BE49-F238E27FC236}">
                <a16:creationId xmlns:a16="http://schemas.microsoft.com/office/drawing/2014/main" id="{B717394F-EEB9-B44E-8150-650C89031E2A}"/>
              </a:ext>
            </a:extLst>
          </p:cNvPr>
          <p:cNvCxnSpPr>
            <a:cxnSpLocks/>
            <a:stCxn id="75" idx="1"/>
            <a:endCxn id="24" idx="3"/>
          </p:cNvCxnSpPr>
          <p:nvPr/>
        </p:nvCxnSpPr>
        <p:spPr>
          <a:xfrm flipH="1" flipV="1">
            <a:off x="3948982" y="4382714"/>
            <a:ext cx="1195506" cy="383686"/>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5E03B22-FB6B-CD46-A029-8CD1CD97A9F6}"/>
              </a:ext>
            </a:extLst>
          </p:cNvPr>
          <p:cNvCxnSpPr>
            <a:cxnSpLocks/>
            <a:endCxn id="75" idx="0"/>
          </p:cNvCxnSpPr>
          <p:nvPr/>
        </p:nvCxnSpPr>
        <p:spPr>
          <a:xfrm flipH="1">
            <a:off x="5528174" y="3379338"/>
            <a:ext cx="693966" cy="100337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E2C0115-9AFC-CB4E-917E-2BA794F45189}"/>
              </a:ext>
            </a:extLst>
          </p:cNvPr>
          <p:cNvCxnSpPr>
            <a:cxnSpLocks/>
            <a:stCxn id="59" idx="1"/>
            <a:endCxn id="75" idx="3"/>
          </p:cNvCxnSpPr>
          <p:nvPr/>
        </p:nvCxnSpPr>
        <p:spPr>
          <a:xfrm flipH="1" flipV="1">
            <a:off x="5911860" y="4766400"/>
            <a:ext cx="1464556" cy="430065"/>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B2BE9675-A718-E748-98BF-CAA5DF3EEB24}"/>
              </a:ext>
            </a:extLst>
          </p:cNvPr>
          <p:cNvSpPr txBox="1"/>
          <p:nvPr/>
        </p:nvSpPr>
        <p:spPr>
          <a:xfrm>
            <a:off x="2424722" y="2808857"/>
            <a:ext cx="569387" cy="523220"/>
          </a:xfrm>
          <a:prstGeom prst="rect">
            <a:avLst/>
          </a:prstGeom>
          <a:noFill/>
        </p:spPr>
        <p:txBody>
          <a:bodyPr wrap="none" rtlCol="0">
            <a:spAutoFit/>
          </a:bodyPr>
          <a:lstStyle/>
          <a:p>
            <a:r>
              <a:rPr lang="en-US" sz="2800" b="1" dirty="0"/>
              <a:t>B1</a:t>
            </a:r>
          </a:p>
        </p:txBody>
      </p:sp>
      <p:sp>
        <p:nvSpPr>
          <p:cNvPr id="86" name="TextBox 85">
            <a:extLst>
              <a:ext uri="{FF2B5EF4-FFF2-40B4-BE49-F238E27FC236}">
                <a16:creationId xmlns:a16="http://schemas.microsoft.com/office/drawing/2014/main" id="{351D19F4-53B6-9A4E-B156-80CD8B9AFACE}"/>
              </a:ext>
            </a:extLst>
          </p:cNvPr>
          <p:cNvSpPr txBox="1"/>
          <p:nvPr/>
        </p:nvSpPr>
        <p:spPr>
          <a:xfrm>
            <a:off x="4073459" y="2812188"/>
            <a:ext cx="569387" cy="523220"/>
          </a:xfrm>
          <a:prstGeom prst="rect">
            <a:avLst/>
          </a:prstGeom>
          <a:noFill/>
        </p:spPr>
        <p:txBody>
          <a:bodyPr wrap="none" rtlCol="0">
            <a:spAutoFit/>
          </a:bodyPr>
          <a:lstStyle/>
          <a:p>
            <a:r>
              <a:rPr lang="en-US" sz="2800" b="1" dirty="0"/>
              <a:t>B2</a:t>
            </a:r>
          </a:p>
        </p:txBody>
      </p:sp>
      <p:sp>
        <p:nvSpPr>
          <p:cNvPr id="87" name="TextBox 86">
            <a:extLst>
              <a:ext uri="{FF2B5EF4-FFF2-40B4-BE49-F238E27FC236}">
                <a16:creationId xmlns:a16="http://schemas.microsoft.com/office/drawing/2014/main" id="{943FF043-2218-3F4E-AEF8-DB0660765F1F}"/>
              </a:ext>
            </a:extLst>
          </p:cNvPr>
          <p:cNvSpPr txBox="1"/>
          <p:nvPr/>
        </p:nvSpPr>
        <p:spPr>
          <a:xfrm>
            <a:off x="3254860" y="4145973"/>
            <a:ext cx="569387" cy="523220"/>
          </a:xfrm>
          <a:prstGeom prst="rect">
            <a:avLst/>
          </a:prstGeom>
          <a:noFill/>
        </p:spPr>
        <p:txBody>
          <a:bodyPr wrap="none" rtlCol="0">
            <a:spAutoFit/>
          </a:bodyPr>
          <a:lstStyle/>
          <a:p>
            <a:r>
              <a:rPr lang="en-US" sz="2800" b="1" dirty="0"/>
              <a:t>B3</a:t>
            </a:r>
          </a:p>
        </p:txBody>
      </p:sp>
      <p:sp>
        <p:nvSpPr>
          <p:cNvPr id="88" name="TextBox 87">
            <a:extLst>
              <a:ext uri="{FF2B5EF4-FFF2-40B4-BE49-F238E27FC236}">
                <a16:creationId xmlns:a16="http://schemas.microsoft.com/office/drawing/2014/main" id="{EBA0C3B4-2B1E-E34A-8784-D9A351B54D5F}"/>
              </a:ext>
            </a:extLst>
          </p:cNvPr>
          <p:cNvSpPr txBox="1"/>
          <p:nvPr/>
        </p:nvSpPr>
        <p:spPr>
          <a:xfrm>
            <a:off x="5240421" y="4551169"/>
            <a:ext cx="569387" cy="523220"/>
          </a:xfrm>
          <a:prstGeom prst="rect">
            <a:avLst/>
          </a:prstGeom>
          <a:noFill/>
        </p:spPr>
        <p:txBody>
          <a:bodyPr wrap="none" rtlCol="0">
            <a:spAutoFit/>
          </a:bodyPr>
          <a:lstStyle/>
          <a:p>
            <a:r>
              <a:rPr lang="en-US" sz="2800" b="1" dirty="0"/>
              <a:t>B4</a:t>
            </a:r>
          </a:p>
        </p:txBody>
      </p:sp>
      <p:sp>
        <p:nvSpPr>
          <p:cNvPr id="89" name="TextBox 88">
            <a:extLst>
              <a:ext uri="{FF2B5EF4-FFF2-40B4-BE49-F238E27FC236}">
                <a16:creationId xmlns:a16="http://schemas.microsoft.com/office/drawing/2014/main" id="{CEA22A66-5E13-EB41-B7AF-C885ACBAA808}"/>
              </a:ext>
            </a:extLst>
          </p:cNvPr>
          <p:cNvSpPr txBox="1"/>
          <p:nvPr/>
        </p:nvSpPr>
        <p:spPr>
          <a:xfrm>
            <a:off x="6232161" y="2825861"/>
            <a:ext cx="569387" cy="523220"/>
          </a:xfrm>
          <a:prstGeom prst="rect">
            <a:avLst/>
          </a:prstGeom>
          <a:noFill/>
        </p:spPr>
        <p:txBody>
          <a:bodyPr wrap="none" rtlCol="0">
            <a:spAutoFit/>
          </a:bodyPr>
          <a:lstStyle/>
          <a:p>
            <a:r>
              <a:rPr lang="en-US" sz="2800" b="1" dirty="0"/>
              <a:t>B5</a:t>
            </a:r>
          </a:p>
        </p:txBody>
      </p:sp>
      <p:sp>
        <p:nvSpPr>
          <p:cNvPr id="90" name="TextBox 89">
            <a:extLst>
              <a:ext uri="{FF2B5EF4-FFF2-40B4-BE49-F238E27FC236}">
                <a16:creationId xmlns:a16="http://schemas.microsoft.com/office/drawing/2014/main" id="{3A18C7A6-F586-B744-B883-B0F03993D09F}"/>
              </a:ext>
            </a:extLst>
          </p:cNvPr>
          <p:cNvSpPr txBox="1"/>
          <p:nvPr/>
        </p:nvSpPr>
        <p:spPr>
          <a:xfrm>
            <a:off x="7472883" y="4957967"/>
            <a:ext cx="569387" cy="523220"/>
          </a:xfrm>
          <a:prstGeom prst="rect">
            <a:avLst/>
          </a:prstGeom>
          <a:noFill/>
        </p:spPr>
        <p:txBody>
          <a:bodyPr wrap="square" rtlCol="0">
            <a:spAutoFit/>
          </a:bodyPr>
          <a:lstStyle/>
          <a:p>
            <a:r>
              <a:rPr lang="en-US" sz="2800" b="1" dirty="0"/>
              <a:t>B6</a:t>
            </a:r>
          </a:p>
        </p:txBody>
      </p:sp>
      <p:pic>
        <p:nvPicPr>
          <p:cNvPr id="94" name="Picture 93">
            <a:extLst>
              <a:ext uri="{FF2B5EF4-FFF2-40B4-BE49-F238E27FC236}">
                <a16:creationId xmlns:a16="http://schemas.microsoft.com/office/drawing/2014/main" id="{75832A91-2BA7-824A-80AE-E23F244A157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07650" y="5849046"/>
            <a:ext cx="762322" cy="762322"/>
          </a:xfrm>
          <a:prstGeom prst="rect">
            <a:avLst/>
          </a:prstGeom>
        </p:spPr>
      </p:pic>
      <p:pic>
        <p:nvPicPr>
          <p:cNvPr id="95" name="Picture 94">
            <a:extLst>
              <a:ext uri="{FF2B5EF4-FFF2-40B4-BE49-F238E27FC236}">
                <a16:creationId xmlns:a16="http://schemas.microsoft.com/office/drawing/2014/main" id="{8D23EE8B-76BE-054C-8853-01AEA49EC91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33320" y="5849046"/>
            <a:ext cx="762322" cy="762322"/>
          </a:xfrm>
          <a:prstGeom prst="rect">
            <a:avLst/>
          </a:prstGeom>
        </p:spPr>
      </p:pic>
      <p:cxnSp>
        <p:nvCxnSpPr>
          <p:cNvPr id="96" name="Straight Connector 95">
            <a:extLst>
              <a:ext uri="{FF2B5EF4-FFF2-40B4-BE49-F238E27FC236}">
                <a16:creationId xmlns:a16="http://schemas.microsoft.com/office/drawing/2014/main" id="{C6D6DA16-2433-A04A-80E5-3AD20BBCA232}"/>
              </a:ext>
            </a:extLst>
          </p:cNvPr>
          <p:cNvCxnSpPr>
            <a:cxnSpLocks/>
            <a:stCxn id="88" idx="2"/>
            <a:endCxn id="94" idx="0"/>
          </p:cNvCxnSpPr>
          <p:nvPr/>
        </p:nvCxnSpPr>
        <p:spPr>
          <a:xfrm flipH="1">
            <a:off x="5288811" y="5074389"/>
            <a:ext cx="236304" cy="77465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343CEEF-4755-B14F-B400-5C1E148A926B}"/>
              </a:ext>
            </a:extLst>
          </p:cNvPr>
          <p:cNvCxnSpPr>
            <a:cxnSpLocks/>
            <a:endCxn id="95" idx="0"/>
          </p:cNvCxnSpPr>
          <p:nvPr/>
        </p:nvCxnSpPr>
        <p:spPr>
          <a:xfrm>
            <a:off x="5868302" y="5131864"/>
            <a:ext cx="546179" cy="717182"/>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504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9BE9DF7-F8FE-E04E-B2CD-1D6C725077FD}"/>
              </a:ext>
            </a:extLst>
          </p:cNvPr>
          <p:cNvSpPr>
            <a:spLocks noGrp="1"/>
          </p:cNvSpPr>
          <p:nvPr>
            <p:ph idx="1"/>
          </p:nvPr>
        </p:nvSpPr>
        <p:spPr/>
        <p:txBody>
          <a:bodyPr/>
          <a:lstStyle/>
          <a:p>
            <a:r>
              <a:rPr lang="en-US" dirty="0"/>
              <a:t>Switches run a distributed algorithm to build the spanning tree</a:t>
            </a:r>
          </a:p>
          <a:p>
            <a:endParaRPr lang="en-US" dirty="0"/>
          </a:p>
          <a:p>
            <a:r>
              <a:rPr lang="en-US" dirty="0"/>
              <a:t>Each switch periodically broadcast a </a:t>
            </a:r>
            <a:r>
              <a:rPr lang="en-US" b="1" dirty="0"/>
              <a:t>configuration message </a:t>
            </a:r>
            <a:r>
              <a:rPr lang="en-US" dirty="0"/>
              <a:t>out all of its ports , processes the message it receives from other switches </a:t>
            </a:r>
          </a:p>
          <a:p>
            <a:pPr lvl="1"/>
            <a:r>
              <a:rPr lang="en-US" dirty="0"/>
              <a:t>Embedded in STP frames </a:t>
            </a:r>
          </a:p>
          <a:p>
            <a:pPr lvl="1"/>
            <a:endParaRPr lang="en-US" dirty="0"/>
          </a:p>
          <a:p>
            <a:r>
              <a:rPr lang="en-US" dirty="0"/>
              <a:t>To choose the root of the spanning tree, the switches include an identifier based on the MAC address in the configuration message, as well as the identifier they believe to be the root</a:t>
            </a:r>
          </a:p>
          <a:p>
            <a:endParaRPr lang="en-US" dirty="0"/>
          </a:p>
          <a:p>
            <a:r>
              <a:rPr lang="en-US" dirty="0"/>
              <a:t>The bridges choose the bridge with the lowest identifier to be the root </a:t>
            </a:r>
          </a:p>
          <a:p>
            <a:endParaRPr lang="en-US" dirty="0"/>
          </a:p>
          <a:p>
            <a:endParaRPr lang="en-US" dirty="0"/>
          </a:p>
        </p:txBody>
      </p:sp>
      <p:sp>
        <p:nvSpPr>
          <p:cNvPr id="3" name="Title 2">
            <a:extLst>
              <a:ext uri="{FF2B5EF4-FFF2-40B4-BE49-F238E27FC236}">
                <a16:creationId xmlns:a16="http://schemas.microsoft.com/office/drawing/2014/main" id="{BD747A74-0D26-B147-BFB7-26F2FE8F0030}"/>
              </a:ext>
            </a:extLst>
          </p:cNvPr>
          <p:cNvSpPr>
            <a:spLocks noGrp="1"/>
          </p:cNvSpPr>
          <p:nvPr>
            <p:ph type="title"/>
          </p:nvPr>
        </p:nvSpPr>
        <p:spPr/>
        <p:txBody>
          <a:bodyPr/>
          <a:lstStyle/>
          <a:p>
            <a:r>
              <a:rPr lang="en-US" dirty="0"/>
              <a:t>Spanning Tree Protocol (STP)</a:t>
            </a:r>
          </a:p>
        </p:txBody>
      </p:sp>
    </p:spTree>
    <p:extLst>
      <p:ext uri="{BB962C8B-B14F-4D97-AF65-F5344CB8AC3E}">
        <p14:creationId xmlns:p14="http://schemas.microsoft.com/office/powerpoint/2010/main" val="14270595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7E402F-723E-024C-B95C-B4F9BEF9A1D4}"/>
              </a:ext>
            </a:extLst>
          </p:cNvPr>
          <p:cNvSpPr>
            <a:spLocks noGrp="1"/>
          </p:cNvSpPr>
          <p:nvPr>
            <p:ph idx="1"/>
          </p:nvPr>
        </p:nvSpPr>
        <p:spPr/>
        <p:txBody>
          <a:bodyPr/>
          <a:lstStyle/>
          <a:p>
            <a:r>
              <a:rPr lang="en-US" dirty="0"/>
              <a:t>A tree of shortest paths from the root to every switch is constructed </a:t>
            </a:r>
          </a:p>
          <a:p>
            <a:pPr lvl="1"/>
            <a:r>
              <a:rPr lang="en-US" dirty="0"/>
              <a:t>Include the distance from the root in the configuration messages </a:t>
            </a:r>
          </a:p>
          <a:p>
            <a:pPr lvl="1"/>
            <a:endParaRPr lang="en-US" dirty="0"/>
          </a:p>
          <a:p>
            <a:r>
              <a:rPr lang="en-US" dirty="0"/>
              <a:t>Each switch remembers the shortest path it finds to the root </a:t>
            </a:r>
          </a:p>
          <a:p>
            <a:endParaRPr lang="en-US" dirty="0"/>
          </a:p>
          <a:p>
            <a:r>
              <a:rPr lang="en-US" dirty="0"/>
              <a:t>The switches then turn off ports that are not part of the shortest path </a:t>
            </a:r>
          </a:p>
          <a:p>
            <a:endParaRPr lang="en-US" dirty="0"/>
          </a:p>
          <a:p>
            <a:r>
              <a:rPr lang="en-US" dirty="0"/>
              <a:t>The algorithm continues to run to detect any changes in the topology and update the tree </a:t>
            </a:r>
          </a:p>
        </p:txBody>
      </p:sp>
      <p:sp>
        <p:nvSpPr>
          <p:cNvPr id="3" name="Title 2">
            <a:extLst>
              <a:ext uri="{FF2B5EF4-FFF2-40B4-BE49-F238E27FC236}">
                <a16:creationId xmlns:a16="http://schemas.microsoft.com/office/drawing/2014/main" id="{F05CD239-925D-4646-A9FB-56CD879CD5BE}"/>
              </a:ext>
            </a:extLst>
          </p:cNvPr>
          <p:cNvSpPr>
            <a:spLocks noGrp="1"/>
          </p:cNvSpPr>
          <p:nvPr>
            <p:ph type="title"/>
          </p:nvPr>
        </p:nvSpPr>
        <p:spPr/>
        <p:txBody>
          <a:bodyPr/>
          <a:lstStyle/>
          <a:p>
            <a:r>
              <a:rPr lang="en-US" dirty="0"/>
              <a:t>Spanning Tree Protocol (STP)</a:t>
            </a:r>
          </a:p>
        </p:txBody>
      </p:sp>
    </p:spTree>
    <p:extLst>
      <p:ext uri="{BB962C8B-B14F-4D97-AF65-F5344CB8AC3E}">
        <p14:creationId xmlns:p14="http://schemas.microsoft.com/office/powerpoint/2010/main" val="1888215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F93DF01-F6D7-8C45-8C5D-9BA1AF2C09CA}"/>
              </a:ext>
            </a:extLst>
          </p:cNvPr>
          <p:cNvSpPr>
            <a:spLocks noGrp="1"/>
          </p:cNvSpPr>
          <p:nvPr>
            <p:ph idx="1"/>
          </p:nvPr>
        </p:nvSpPr>
        <p:spPr/>
        <p:txBody>
          <a:bodyPr/>
          <a:lstStyle/>
          <a:p>
            <a:r>
              <a:rPr lang="en-US" dirty="0"/>
              <a:t>Invented by </a:t>
            </a:r>
            <a:r>
              <a:rPr lang="en-US" dirty="0" err="1"/>
              <a:t>Radia</a:t>
            </a:r>
            <a:r>
              <a:rPr lang="en-US" dirty="0"/>
              <a:t> Perlman, 1985 (sometime called as “Mother of Internet”) </a:t>
            </a:r>
          </a:p>
        </p:txBody>
      </p:sp>
      <p:sp>
        <p:nvSpPr>
          <p:cNvPr id="3" name="Title 2">
            <a:extLst>
              <a:ext uri="{FF2B5EF4-FFF2-40B4-BE49-F238E27FC236}">
                <a16:creationId xmlns:a16="http://schemas.microsoft.com/office/drawing/2014/main" id="{E49934E2-DF41-F740-A872-40E13A946075}"/>
              </a:ext>
            </a:extLst>
          </p:cNvPr>
          <p:cNvSpPr>
            <a:spLocks noGrp="1"/>
          </p:cNvSpPr>
          <p:nvPr>
            <p:ph type="title"/>
          </p:nvPr>
        </p:nvSpPr>
        <p:spPr/>
        <p:txBody>
          <a:bodyPr/>
          <a:lstStyle/>
          <a:p>
            <a:r>
              <a:rPr lang="en-US" dirty="0"/>
              <a:t>Spanning Tree Protocol (STP)</a:t>
            </a:r>
          </a:p>
        </p:txBody>
      </p:sp>
      <p:pic>
        <p:nvPicPr>
          <p:cNvPr id="4" name="Picture 3">
            <a:extLst>
              <a:ext uri="{FF2B5EF4-FFF2-40B4-BE49-F238E27FC236}">
                <a16:creationId xmlns:a16="http://schemas.microsoft.com/office/drawing/2014/main" id="{1A844A9C-A2E0-0944-81F5-F790ECE576B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23563" y="1959032"/>
            <a:ext cx="3280756" cy="4100945"/>
          </a:xfrm>
          <a:prstGeom prst="rect">
            <a:avLst/>
          </a:prstGeom>
        </p:spPr>
      </p:pic>
      <p:sp>
        <p:nvSpPr>
          <p:cNvPr id="5" name="TextBox 4">
            <a:extLst>
              <a:ext uri="{FF2B5EF4-FFF2-40B4-BE49-F238E27FC236}">
                <a16:creationId xmlns:a16="http://schemas.microsoft.com/office/drawing/2014/main" id="{3D8E0E70-0098-D648-BB9A-3350C499524D}"/>
              </a:ext>
            </a:extLst>
          </p:cNvPr>
          <p:cNvSpPr txBox="1"/>
          <p:nvPr/>
        </p:nvSpPr>
        <p:spPr>
          <a:xfrm>
            <a:off x="3258589" y="1871502"/>
            <a:ext cx="4959791" cy="4893647"/>
          </a:xfrm>
          <a:prstGeom prst="rect">
            <a:avLst/>
          </a:prstGeom>
          <a:noFill/>
        </p:spPr>
        <p:txBody>
          <a:bodyPr wrap="square" rtlCol="0">
            <a:spAutoFit/>
          </a:bodyPr>
          <a:lstStyle/>
          <a:p>
            <a:r>
              <a:rPr lang="en-IN" sz="2400" i="1" dirty="0">
                <a:solidFill>
                  <a:srgbClr val="0070C0"/>
                </a:solidFill>
              </a:rPr>
              <a:t>“I think that I shall never see</a:t>
            </a:r>
            <a:br>
              <a:rPr lang="en-IN" sz="2400" i="1" dirty="0">
                <a:solidFill>
                  <a:srgbClr val="0070C0"/>
                </a:solidFill>
              </a:rPr>
            </a:br>
            <a:r>
              <a:rPr lang="en-IN" sz="2400" i="1" dirty="0">
                <a:solidFill>
                  <a:srgbClr val="0070C0"/>
                </a:solidFill>
              </a:rPr>
              <a:t>A graph more lovely than a tree.</a:t>
            </a:r>
            <a:br>
              <a:rPr lang="en-IN" sz="2400" i="1" dirty="0">
                <a:solidFill>
                  <a:srgbClr val="0070C0"/>
                </a:solidFill>
              </a:rPr>
            </a:br>
            <a:r>
              <a:rPr lang="en-IN" sz="2400" i="1" dirty="0">
                <a:solidFill>
                  <a:srgbClr val="0070C0"/>
                </a:solidFill>
              </a:rPr>
              <a:t>A tree whose crucial property</a:t>
            </a:r>
            <a:br>
              <a:rPr lang="en-IN" sz="2400" i="1" dirty="0">
                <a:solidFill>
                  <a:srgbClr val="0070C0"/>
                </a:solidFill>
              </a:rPr>
            </a:br>
            <a:r>
              <a:rPr lang="en-IN" sz="2400" i="1" dirty="0">
                <a:solidFill>
                  <a:srgbClr val="0070C0"/>
                </a:solidFill>
              </a:rPr>
              <a:t>Is loop-free connectivity.</a:t>
            </a:r>
            <a:br>
              <a:rPr lang="en-IN" sz="2400" i="1" dirty="0">
                <a:solidFill>
                  <a:srgbClr val="0070C0"/>
                </a:solidFill>
              </a:rPr>
            </a:br>
            <a:r>
              <a:rPr lang="en-IN" sz="2400" i="1" dirty="0">
                <a:solidFill>
                  <a:srgbClr val="0070C0"/>
                </a:solidFill>
              </a:rPr>
              <a:t>A tree that must be sure to span</a:t>
            </a:r>
            <a:br>
              <a:rPr lang="en-IN" sz="2400" i="1" dirty="0">
                <a:solidFill>
                  <a:srgbClr val="0070C0"/>
                </a:solidFill>
              </a:rPr>
            </a:br>
            <a:r>
              <a:rPr lang="en-IN" sz="2400" i="1" dirty="0">
                <a:solidFill>
                  <a:srgbClr val="0070C0"/>
                </a:solidFill>
              </a:rPr>
              <a:t>So packets can reach every LAN.</a:t>
            </a:r>
            <a:br>
              <a:rPr lang="en-IN" sz="2400" i="1" dirty="0">
                <a:solidFill>
                  <a:srgbClr val="0070C0"/>
                </a:solidFill>
              </a:rPr>
            </a:br>
            <a:r>
              <a:rPr lang="en-IN" sz="2400" i="1" dirty="0">
                <a:solidFill>
                  <a:srgbClr val="0070C0"/>
                </a:solidFill>
              </a:rPr>
              <a:t>First, the root must be selected.</a:t>
            </a:r>
            <a:br>
              <a:rPr lang="en-IN" sz="2400" i="1" dirty="0">
                <a:solidFill>
                  <a:srgbClr val="0070C0"/>
                </a:solidFill>
              </a:rPr>
            </a:br>
            <a:r>
              <a:rPr lang="en-IN" sz="2400" i="1" dirty="0">
                <a:solidFill>
                  <a:srgbClr val="0070C0"/>
                </a:solidFill>
              </a:rPr>
              <a:t>By ID, it is elected.</a:t>
            </a:r>
            <a:br>
              <a:rPr lang="en-IN" sz="2400" i="1" dirty="0">
                <a:solidFill>
                  <a:srgbClr val="0070C0"/>
                </a:solidFill>
              </a:rPr>
            </a:br>
            <a:r>
              <a:rPr lang="en-IN" sz="2400" i="1" dirty="0">
                <a:solidFill>
                  <a:srgbClr val="0070C0"/>
                </a:solidFill>
              </a:rPr>
              <a:t>Least-cost paths from root are traced.</a:t>
            </a:r>
            <a:br>
              <a:rPr lang="en-IN" sz="2400" i="1" dirty="0">
                <a:solidFill>
                  <a:srgbClr val="0070C0"/>
                </a:solidFill>
              </a:rPr>
            </a:br>
            <a:r>
              <a:rPr lang="en-IN" sz="2400" i="1" dirty="0">
                <a:solidFill>
                  <a:srgbClr val="0070C0"/>
                </a:solidFill>
              </a:rPr>
              <a:t>In the tree, these paths are placed.</a:t>
            </a:r>
            <a:br>
              <a:rPr lang="en-IN" sz="2400" i="1" dirty="0">
                <a:solidFill>
                  <a:srgbClr val="0070C0"/>
                </a:solidFill>
              </a:rPr>
            </a:br>
            <a:r>
              <a:rPr lang="en-IN" sz="2400" i="1" dirty="0">
                <a:solidFill>
                  <a:srgbClr val="0070C0"/>
                </a:solidFill>
              </a:rPr>
              <a:t>A mesh is made by folks like me,</a:t>
            </a:r>
            <a:br>
              <a:rPr lang="en-IN" sz="2400" i="1" dirty="0">
                <a:solidFill>
                  <a:srgbClr val="0070C0"/>
                </a:solidFill>
              </a:rPr>
            </a:br>
            <a:r>
              <a:rPr lang="en-IN" sz="2400" i="1" dirty="0">
                <a:solidFill>
                  <a:srgbClr val="0070C0"/>
                </a:solidFill>
              </a:rPr>
              <a:t>Then bridges find a spanning tree.”</a:t>
            </a:r>
          </a:p>
          <a:p>
            <a:pPr algn="r"/>
            <a:r>
              <a:rPr lang="en-IN" sz="2400" i="1" dirty="0">
                <a:solidFill>
                  <a:srgbClr val="0070C0"/>
                </a:solidFill>
              </a:rPr>
              <a:t>-</a:t>
            </a:r>
            <a:r>
              <a:rPr lang="en-IN" sz="2400" i="1" dirty="0" err="1">
                <a:solidFill>
                  <a:srgbClr val="0070C0"/>
                </a:solidFill>
              </a:rPr>
              <a:t>Radia</a:t>
            </a:r>
            <a:r>
              <a:rPr lang="en-IN" sz="2400" i="1" dirty="0">
                <a:solidFill>
                  <a:srgbClr val="0070C0"/>
                </a:solidFill>
              </a:rPr>
              <a:t> Perlman</a:t>
            </a:r>
            <a:endParaRPr lang="en-US" sz="2400" i="1" dirty="0">
              <a:solidFill>
                <a:srgbClr val="0070C0"/>
              </a:solidFill>
            </a:endParaRPr>
          </a:p>
        </p:txBody>
      </p:sp>
    </p:spTree>
    <p:extLst>
      <p:ext uri="{BB962C8B-B14F-4D97-AF65-F5344CB8AC3E}">
        <p14:creationId xmlns:p14="http://schemas.microsoft.com/office/powerpoint/2010/main" val="41487440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750797-BBB9-5F45-A5EE-BB692723703E}"/>
              </a:ext>
            </a:extLst>
          </p:cNvPr>
          <p:cNvSpPr>
            <a:spLocks noGrp="1"/>
          </p:cNvSpPr>
          <p:nvPr>
            <p:ph type="title"/>
          </p:nvPr>
        </p:nvSpPr>
        <p:spPr/>
        <p:txBody>
          <a:bodyPr/>
          <a:lstStyle/>
          <a:p>
            <a:r>
              <a:rPr lang="en-US" dirty="0"/>
              <a:t>Network Devices at Different Layers</a:t>
            </a:r>
          </a:p>
        </p:txBody>
      </p:sp>
      <p:sp>
        <p:nvSpPr>
          <p:cNvPr id="4" name="Rectangle 3">
            <a:extLst>
              <a:ext uri="{FF2B5EF4-FFF2-40B4-BE49-F238E27FC236}">
                <a16:creationId xmlns:a16="http://schemas.microsoft.com/office/drawing/2014/main" id="{D24834A9-C8CB-C848-91E7-497B0B8C9EEF}"/>
              </a:ext>
            </a:extLst>
          </p:cNvPr>
          <p:cNvSpPr/>
          <p:nvPr/>
        </p:nvSpPr>
        <p:spPr>
          <a:xfrm>
            <a:off x="3773978" y="5519651"/>
            <a:ext cx="3358342" cy="1030778"/>
          </a:xfrm>
          <a:prstGeom prst="rect">
            <a:avLst/>
          </a:prstGeom>
          <a:ln w="76200"/>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a:t>Repeater, Hub</a:t>
            </a:r>
          </a:p>
        </p:txBody>
      </p:sp>
      <p:sp>
        <p:nvSpPr>
          <p:cNvPr id="5" name="Rectangle 4">
            <a:extLst>
              <a:ext uri="{FF2B5EF4-FFF2-40B4-BE49-F238E27FC236}">
                <a16:creationId xmlns:a16="http://schemas.microsoft.com/office/drawing/2014/main" id="{A68D2697-E345-6B45-BFE6-5470DF41BA73}"/>
              </a:ext>
            </a:extLst>
          </p:cNvPr>
          <p:cNvSpPr/>
          <p:nvPr/>
        </p:nvSpPr>
        <p:spPr>
          <a:xfrm>
            <a:off x="3773978" y="4488873"/>
            <a:ext cx="3358342" cy="1030778"/>
          </a:xfrm>
          <a:prstGeom prst="rect">
            <a:avLst/>
          </a:prstGeom>
          <a:ln w="76200"/>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a:t>Bridge, Switch</a:t>
            </a:r>
          </a:p>
        </p:txBody>
      </p:sp>
      <p:sp>
        <p:nvSpPr>
          <p:cNvPr id="6" name="Rectangle 5">
            <a:extLst>
              <a:ext uri="{FF2B5EF4-FFF2-40B4-BE49-F238E27FC236}">
                <a16:creationId xmlns:a16="http://schemas.microsoft.com/office/drawing/2014/main" id="{A7D5C8E4-E8FB-0943-941E-57FD0671C43A}"/>
              </a:ext>
            </a:extLst>
          </p:cNvPr>
          <p:cNvSpPr/>
          <p:nvPr/>
        </p:nvSpPr>
        <p:spPr>
          <a:xfrm>
            <a:off x="3773978" y="3458095"/>
            <a:ext cx="3358342" cy="1030778"/>
          </a:xfrm>
          <a:prstGeom prst="rect">
            <a:avLst/>
          </a:prstGeom>
          <a:ln w="76200"/>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a:t>Router</a:t>
            </a:r>
          </a:p>
        </p:txBody>
      </p:sp>
      <p:sp>
        <p:nvSpPr>
          <p:cNvPr id="7" name="Rectangle 6">
            <a:extLst>
              <a:ext uri="{FF2B5EF4-FFF2-40B4-BE49-F238E27FC236}">
                <a16:creationId xmlns:a16="http://schemas.microsoft.com/office/drawing/2014/main" id="{6F8BA761-F4D4-CF49-8C00-E51E857B9288}"/>
              </a:ext>
            </a:extLst>
          </p:cNvPr>
          <p:cNvSpPr/>
          <p:nvPr/>
        </p:nvSpPr>
        <p:spPr>
          <a:xfrm>
            <a:off x="3773978" y="2427317"/>
            <a:ext cx="3358342" cy="1030778"/>
          </a:xfrm>
          <a:prstGeom prst="rect">
            <a:avLst/>
          </a:prstGeom>
          <a:ln w="76200"/>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a:t>Transport Gateway</a:t>
            </a:r>
          </a:p>
        </p:txBody>
      </p:sp>
      <p:sp>
        <p:nvSpPr>
          <p:cNvPr id="8" name="Rectangle 7">
            <a:extLst>
              <a:ext uri="{FF2B5EF4-FFF2-40B4-BE49-F238E27FC236}">
                <a16:creationId xmlns:a16="http://schemas.microsoft.com/office/drawing/2014/main" id="{2C9181E3-9F7F-F649-B53D-A812E08EAAFC}"/>
              </a:ext>
            </a:extLst>
          </p:cNvPr>
          <p:cNvSpPr/>
          <p:nvPr/>
        </p:nvSpPr>
        <p:spPr>
          <a:xfrm>
            <a:off x="3773978" y="1396539"/>
            <a:ext cx="3358342" cy="1030778"/>
          </a:xfrm>
          <a:prstGeom prst="rect">
            <a:avLst/>
          </a:prstGeom>
          <a:ln w="76200"/>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a:t>Application Gateway</a:t>
            </a:r>
          </a:p>
        </p:txBody>
      </p:sp>
      <p:sp>
        <p:nvSpPr>
          <p:cNvPr id="9" name="TextBox 8">
            <a:extLst>
              <a:ext uri="{FF2B5EF4-FFF2-40B4-BE49-F238E27FC236}">
                <a16:creationId xmlns:a16="http://schemas.microsoft.com/office/drawing/2014/main" id="{09D6614A-C064-C649-9A36-4EA76F9E8FAB}"/>
              </a:ext>
            </a:extLst>
          </p:cNvPr>
          <p:cNvSpPr txBox="1"/>
          <p:nvPr/>
        </p:nvSpPr>
        <p:spPr>
          <a:xfrm>
            <a:off x="7581207" y="5804207"/>
            <a:ext cx="2992582" cy="461665"/>
          </a:xfrm>
          <a:prstGeom prst="rect">
            <a:avLst/>
          </a:prstGeom>
          <a:noFill/>
        </p:spPr>
        <p:txBody>
          <a:bodyPr wrap="square" rtlCol="0" anchor="ctr">
            <a:spAutoFit/>
          </a:bodyPr>
          <a:lstStyle/>
          <a:p>
            <a:r>
              <a:rPr lang="en-US" sz="2400" b="1" dirty="0"/>
              <a:t>Physical Layer</a:t>
            </a:r>
          </a:p>
        </p:txBody>
      </p:sp>
      <p:sp>
        <p:nvSpPr>
          <p:cNvPr id="10" name="TextBox 9">
            <a:extLst>
              <a:ext uri="{FF2B5EF4-FFF2-40B4-BE49-F238E27FC236}">
                <a16:creationId xmlns:a16="http://schemas.microsoft.com/office/drawing/2014/main" id="{2E017C73-D0D0-FC46-A5DC-30B4FBAB981A}"/>
              </a:ext>
            </a:extLst>
          </p:cNvPr>
          <p:cNvSpPr txBox="1"/>
          <p:nvPr/>
        </p:nvSpPr>
        <p:spPr>
          <a:xfrm>
            <a:off x="7581207" y="4773429"/>
            <a:ext cx="2992582" cy="461665"/>
          </a:xfrm>
          <a:prstGeom prst="rect">
            <a:avLst/>
          </a:prstGeom>
          <a:noFill/>
        </p:spPr>
        <p:txBody>
          <a:bodyPr wrap="square" rtlCol="0" anchor="ctr">
            <a:spAutoFit/>
          </a:bodyPr>
          <a:lstStyle/>
          <a:p>
            <a:r>
              <a:rPr lang="en-US" sz="2400" b="1" dirty="0"/>
              <a:t>Data Link Layer</a:t>
            </a:r>
          </a:p>
        </p:txBody>
      </p:sp>
      <p:sp>
        <p:nvSpPr>
          <p:cNvPr id="11" name="TextBox 10">
            <a:extLst>
              <a:ext uri="{FF2B5EF4-FFF2-40B4-BE49-F238E27FC236}">
                <a16:creationId xmlns:a16="http://schemas.microsoft.com/office/drawing/2014/main" id="{1FA42840-B3B1-9F45-9CD8-CE0A5E4286F9}"/>
              </a:ext>
            </a:extLst>
          </p:cNvPr>
          <p:cNvSpPr txBox="1"/>
          <p:nvPr/>
        </p:nvSpPr>
        <p:spPr>
          <a:xfrm>
            <a:off x="7581207" y="3742651"/>
            <a:ext cx="2992582" cy="461665"/>
          </a:xfrm>
          <a:prstGeom prst="rect">
            <a:avLst/>
          </a:prstGeom>
          <a:noFill/>
        </p:spPr>
        <p:txBody>
          <a:bodyPr wrap="square" rtlCol="0" anchor="ctr">
            <a:spAutoFit/>
          </a:bodyPr>
          <a:lstStyle/>
          <a:p>
            <a:r>
              <a:rPr lang="en-US" sz="2400" b="1" dirty="0"/>
              <a:t>Network Layer</a:t>
            </a:r>
          </a:p>
        </p:txBody>
      </p:sp>
      <p:sp>
        <p:nvSpPr>
          <p:cNvPr id="12" name="TextBox 11">
            <a:extLst>
              <a:ext uri="{FF2B5EF4-FFF2-40B4-BE49-F238E27FC236}">
                <a16:creationId xmlns:a16="http://schemas.microsoft.com/office/drawing/2014/main" id="{B0AA0FE7-BA03-7A46-878D-FD850FE38741}"/>
              </a:ext>
            </a:extLst>
          </p:cNvPr>
          <p:cNvSpPr txBox="1"/>
          <p:nvPr/>
        </p:nvSpPr>
        <p:spPr>
          <a:xfrm>
            <a:off x="7581207" y="2711873"/>
            <a:ext cx="2992582" cy="461665"/>
          </a:xfrm>
          <a:prstGeom prst="rect">
            <a:avLst/>
          </a:prstGeom>
          <a:noFill/>
        </p:spPr>
        <p:txBody>
          <a:bodyPr wrap="square" rtlCol="0" anchor="ctr">
            <a:spAutoFit/>
          </a:bodyPr>
          <a:lstStyle/>
          <a:p>
            <a:r>
              <a:rPr lang="en-US" sz="2400" b="1" dirty="0"/>
              <a:t>Transport Layer</a:t>
            </a:r>
          </a:p>
        </p:txBody>
      </p:sp>
      <p:sp>
        <p:nvSpPr>
          <p:cNvPr id="13" name="TextBox 12">
            <a:extLst>
              <a:ext uri="{FF2B5EF4-FFF2-40B4-BE49-F238E27FC236}">
                <a16:creationId xmlns:a16="http://schemas.microsoft.com/office/drawing/2014/main" id="{CFDB5C0C-E725-1245-A23E-AB283A0EFCB1}"/>
              </a:ext>
            </a:extLst>
          </p:cNvPr>
          <p:cNvSpPr txBox="1"/>
          <p:nvPr/>
        </p:nvSpPr>
        <p:spPr>
          <a:xfrm>
            <a:off x="7581207" y="1681095"/>
            <a:ext cx="2992582" cy="461665"/>
          </a:xfrm>
          <a:prstGeom prst="rect">
            <a:avLst/>
          </a:prstGeom>
          <a:noFill/>
        </p:spPr>
        <p:txBody>
          <a:bodyPr wrap="square" rtlCol="0" anchor="ctr">
            <a:spAutoFit/>
          </a:bodyPr>
          <a:lstStyle/>
          <a:p>
            <a:r>
              <a:rPr lang="en-US" sz="2400" b="1" dirty="0"/>
              <a:t>Application Layer</a:t>
            </a:r>
          </a:p>
        </p:txBody>
      </p:sp>
    </p:spTree>
    <p:extLst>
      <p:ext uri="{BB962C8B-B14F-4D97-AF65-F5344CB8AC3E}">
        <p14:creationId xmlns:p14="http://schemas.microsoft.com/office/powerpoint/2010/main" val="1575361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07033" y="1340478"/>
            <a:ext cx="3640348" cy="4853288"/>
            <a:chOff x="8609162" y="1739683"/>
            <a:chExt cx="3019246" cy="4329056"/>
          </a:xfrm>
        </p:grpSpPr>
        <p:sp>
          <p:nvSpPr>
            <p:cNvPr id="5" name="Rectangle 4"/>
            <p:cNvSpPr/>
            <p:nvPr/>
          </p:nvSpPr>
          <p:spPr>
            <a:xfrm>
              <a:off x="8609162" y="5206097"/>
              <a:ext cx="3019246"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t>Physical</a:t>
              </a:r>
            </a:p>
          </p:txBody>
        </p:sp>
        <p:sp>
          <p:nvSpPr>
            <p:cNvPr id="6" name="Rectangle 5"/>
            <p:cNvSpPr/>
            <p:nvPr/>
          </p:nvSpPr>
          <p:spPr>
            <a:xfrm>
              <a:off x="8609162" y="4343455"/>
              <a:ext cx="3019246" cy="86264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a:t>Data Link</a:t>
              </a:r>
            </a:p>
          </p:txBody>
        </p:sp>
        <p:sp>
          <p:nvSpPr>
            <p:cNvPr id="7" name="Rectangle 6"/>
            <p:cNvSpPr/>
            <p:nvPr/>
          </p:nvSpPr>
          <p:spPr>
            <a:xfrm>
              <a:off x="8609162" y="3464967"/>
              <a:ext cx="3019246"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t>Network</a:t>
              </a:r>
            </a:p>
          </p:txBody>
        </p:sp>
        <p:sp>
          <p:nvSpPr>
            <p:cNvPr id="8" name="Rectangle 7"/>
            <p:cNvSpPr/>
            <p:nvPr/>
          </p:nvSpPr>
          <p:spPr>
            <a:xfrm>
              <a:off x="8609162" y="2602325"/>
              <a:ext cx="3019246"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t>Transport</a:t>
              </a:r>
            </a:p>
          </p:txBody>
        </p:sp>
        <p:sp>
          <p:nvSpPr>
            <p:cNvPr id="9" name="Rectangle 8"/>
            <p:cNvSpPr/>
            <p:nvPr/>
          </p:nvSpPr>
          <p:spPr>
            <a:xfrm>
              <a:off x="8609162" y="1739683"/>
              <a:ext cx="3019246"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t>Application</a:t>
              </a:r>
            </a:p>
          </p:txBody>
        </p:sp>
      </p:grpSp>
      <p:sp>
        <p:nvSpPr>
          <p:cNvPr id="15" name="Title 2">
            <a:extLst>
              <a:ext uri="{FF2B5EF4-FFF2-40B4-BE49-F238E27FC236}">
                <a16:creationId xmlns:a16="http://schemas.microsoft.com/office/drawing/2014/main" id="{DD3C70B6-A2ED-5B42-89E8-A6EF7AF6D6E6}"/>
              </a:ext>
            </a:extLst>
          </p:cNvPr>
          <p:cNvSpPr>
            <a:spLocks noGrp="1"/>
          </p:cNvSpPr>
          <p:nvPr>
            <p:ph type="title"/>
          </p:nvPr>
        </p:nvSpPr>
        <p:spPr>
          <a:xfrm>
            <a:off x="0" y="9145"/>
            <a:ext cx="12192000" cy="850392"/>
          </a:xfrm>
        </p:spPr>
        <p:txBody>
          <a:bodyPr/>
          <a:lstStyle/>
          <a:p>
            <a:r>
              <a:rPr lang="en-US" dirty="0"/>
              <a:t>The Data Link Layer</a:t>
            </a:r>
          </a:p>
        </p:txBody>
      </p:sp>
      <p:sp>
        <p:nvSpPr>
          <p:cNvPr id="14" name="Rounded Rectangle 13">
            <a:extLst>
              <a:ext uri="{FF2B5EF4-FFF2-40B4-BE49-F238E27FC236}">
                <a16:creationId xmlns:a16="http://schemas.microsoft.com/office/drawing/2014/main" id="{58441F2F-61C2-F644-AF10-4531F5961807}"/>
              </a:ext>
            </a:extLst>
          </p:cNvPr>
          <p:cNvSpPr/>
          <p:nvPr/>
        </p:nvSpPr>
        <p:spPr>
          <a:xfrm>
            <a:off x="6284422" y="2791135"/>
            <a:ext cx="3823855" cy="109728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Logical Link Control</a:t>
            </a:r>
          </a:p>
        </p:txBody>
      </p:sp>
      <p:sp>
        <p:nvSpPr>
          <p:cNvPr id="16" name="Rounded Rectangle 15">
            <a:extLst>
              <a:ext uri="{FF2B5EF4-FFF2-40B4-BE49-F238E27FC236}">
                <a16:creationId xmlns:a16="http://schemas.microsoft.com/office/drawing/2014/main" id="{90BAC70E-5A6B-C343-806B-13E2E1D41496}"/>
              </a:ext>
            </a:extLst>
          </p:cNvPr>
          <p:cNvSpPr/>
          <p:nvPr/>
        </p:nvSpPr>
        <p:spPr>
          <a:xfrm>
            <a:off x="6284422" y="3888415"/>
            <a:ext cx="3823855" cy="109728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b="1" dirty="0"/>
              <a:t>Medium Access Control</a:t>
            </a:r>
          </a:p>
        </p:txBody>
      </p:sp>
      <p:cxnSp>
        <p:nvCxnSpPr>
          <p:cNvPr id="18" name="Straight Connector 17">
            <a:extLst>
              <a:ext uri="{FF2B5EF4-FFF2-40B4-BE49-F238E27FC236}">
                <a16:creationId xmlns:a16="http://schemas.microsoft.com/office/drawing/2014/main" id="{D70DBF83-72F6-D943-8568-7B3D34942A29}"/>
              </a:ext>
            </a:extLst>
          </p:cNvPr>
          <p:cNvCxnSpPr/>
          <p:nvPr/>
        </p:nvCxnSpPr>
        <p:spPr>
          <a:xfrm flipV="1">
            <a:off x="3847381" y="2791135"/>
            <a:ext cx="2570044" cy="1468422"/>
          </a:xfrm>
          <a:prstGeom prst="line">
            <a:avLst/>
          </a:prstGeom>
          <a:ln w="381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7DF50523-F242-CF42-9934-3074ED66781E}"/>
              </a:ext>
            </a:extLst>
          </p:cNvPr>
          <p:cNvCxnSpPr/>
          <p:nvPr/>
        </p:nvCxnSpPr>
        <p:spPr>
          <a:xfrm flipV="1">
            <a:off x="3847381" y="4985695"/>
            <a:ext cx="2636546" cy="240965"/>
          </a:xfrm>
          <a:prstGeom prst="line">
            <a:avLst/>
          </a:prstGeom>
          <a:ln w="38100">
            <a:solidFill>
              <a:schemeClr val="tx1"/>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37492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34DB10-DF79-F04D-8569-1720C25C0F09}"/>
              </a:ext>
            </a:extLst>
          </p:cNvPr>
          <p:cNvSpPr>
            <a:spLocks noGrp="1"/>
          </p:cNvSpPr>
          <p:nvPr>
            <p:ph type="title"/>
          </p:nvPr>
        </p:nvSpPr>
        <p:spPr/>
        <p:txBody>
          <a:bodyPr/>
          <a:lstStyle/>
          <a:p>
            <a:r>
              <a:rPr lang="en-US" dirty="0"/>
              <a:t>Virtual LAN (VLAN)</a:t>
            </a:r>
          </a:p>
        </p:txBody>
      </p:sp>
      <p:pic>
        <p:nvPicPr>
          <p:cNvPr id="4" name="Picture 3">
            <a:extLst>
              <a:ext uri="{FF2B5EF4-FFF2-40B4-BE49-F238E27FC236}">
                <a16:creationId xmlns:a16="http://schemas.microsoft.com/office/drawing/2014/main" id="{8BB26FE2-F660-274C-8FE0-80EB4A93E53F}"/>
              </a:ext>
            </a:extLst>
          </p:cNvPr>
          <p:cNvPicPr>
            <a:picLocks noChangeAspect="1"/>
          </p:cNvPicPr>
          <p:nvPr/>
        </p:nvPicPr>
        <p:blipFill>
          <a:blip r:embed="rId2"/>
          <a:stretch>
            <a:fillRect/>
          </a:stretch>
        </p:blipFill>
        <p:spPr>
          <a:xfrm>
            <a:off x="4888115" y="1137424"/>
            <a:ext cx="7137400" cy="5041900"/>
          </a:xfrm>
          <a:prstGeom prst="rect">
            <a:avLst/>
          </a:prstGeom>
        </p:spPr>
      </p:pic>
      <p:sp>
        <p:nvSpPr>
          <p:cNvPr id="5" name="TextBox 4">
            <a:extLst>
              <a:ext uri="{FF2B5EF4-FFF2-40B4-BE49-F238E27FC236}">
                <a16:creationId xmlns:a16="http://schemas.microsoft.com/office/drawing/2014/main" id="{D95C48BE-471B-8E44-A2C3-9835C0F2BC1A}"/>
              </a:ext>
            </a:extLst>
          </p:cNvPr>
          <p:cNvSpPr txBox="1"/>
          <p:nvPr/>
        </p:nvSpPr>
        <p:spPr>
          <a:xfrm>
            <a:off x="5835535" y="6317673"/>
            <a:ext cx="3886898" cy="369332"/>
          </a:xfrm>
          <a:prstGeom prst="rect">
            <a:avLst/>
          </a:prstGeom>
          <a:noFill/>
        </p:spPr>
        <p:txBody>
          <a:bodyPr wrap="none" rtlCol="0">
            <a:spAutoFit/>
          </a:bodyPr>
          <a:lstStyle/>
          <a:p>
            <a:r>
              <a:rPr lang="en-US" b="1" dirty="0"/>
              <a:t>Image Source: </a:t>
            </a:r>
            <a:r>
              <a:rPr lang="en-US" b="1" dirty="0">
                <a:hlinkClick r:id="rId3"/>
              </a:rPr>
              <a:t>https://www.cisco.com</a:t>
            </a:r>
            <a:r>
              <a:rPr lang="en-US" b="1" dirty="0"/>
              <a:t> </a:t>
            </a:r>
          </a:p>
        </p:txBody>
      </p:sp>
      <p:sp>
        <p:nvSpPr>
          <p:cNvPr id="2" name="Content Placeholder 1">
            <a:extLst>
              <a:ext uri="{FF2B5EF4-FFF2-40B4-BE49-F238E27FC236}">
                <a16:creationId xmlns:a16="http://schemas.microsoft.com/office/drawing/2014/main" id="{FA780539-570D-9E4B-B69C-035EDF69EE13}"/>
              </a:ext>
            </a:extLst>
          </p:cNvPr>
          <p:cNvSpPr>
            <a:spLocks noGrp="1"/>
          </p:cNvSpPr>
          <p:nvPr>
            <p:ph idx="1"/>
          </p:nvPr>
        </p:nvSpPr>
        <p:spPr>
          <a:xfrm>
            <a:off x="356840" y="1137424"/>
            <a:ext cx="4896804" cy="5349838"/>
          </a:xfrm>
        </p:spPr>
        <p:txBody>
          <a:bodyPr/>
          <a:lstStyle/>
          <a:p>
            <a:r>
              <a:rPr lang="en-US" dirty="0"/>
              <a:t>LAN is a </a:t>
            </a:r>
            <a:r>
              <a:rPr lang="en-US" b="1" dirty="0"/>
              <a:t>broadcast domain</a:t>
            </a:r>
          </a:p>
          <a:p>
            <a:pPr lvl="1"/>
            <a:r>
              <a:rPr lang="en-US" dirty="0"/>
              <a:t>Every frame is a broadcast to all the machines connected in a switch port </a:t>
            </a:r>
          </a:p>
          <a:p>
            <a:pPr lvl="1"/>
            <a:endParaRPr lang="en-US" dirty="0"/>
          </a:p>
          <a:p>
            <a:r>
              <a:rPr lang="en-US" b="1" dirty="0"/>
              <a:t>VLAN</a:t>
            </a:r>
          </a:p>
          <a:p>
            <a:pPr lvl="1"/>
            <a:r>
              <a:rPr lang="en-US" dirty="0"/>
              <a:t>Construct a broadcast domain even if they are not a part of the switch port – use </a:t>
            </a:r>
            <a:r>
              <a:rPr lang="en-US" b="1" dirty="0"/>
              <a:t>VLAN ID</a:t>
            </a:r>
            <a:r>
              <a:rPr lang="en-US" dirty="0"/>
              <a:t> </a:t>
            </a:r>
          </a:p>
          <a:p>
            <a:pPr lvl="1"/>
            <a:r>
              <a:rPr lang="en-US" dirty="0"/>
              <a:t>Logical segmentation</a:t>
            </a:r>
          </a:p>
          <a:p>
            <a:pPr lvl="1"/>
            <a:r>
              <a:rPr lang="en-US" dirty="0"/>
              <a:t>Better security, Ex. Design policy such that only the nodes in a VLAN can communicate with each other</a:t>
            </a:r>
          </a:p>
        </p:txBody>
      </p:sp>
    </p:spTree>
    <p:extLst>
      <p:ext uri="{BB962C8B-B14F-4D97-AF65-F5344CB8AC3E}">
        <p14:creationId xmlns:p14="http://schemas.microsoft.com/office/powerpoint/2010/main" val="4024797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1E9A2E-EA46-DF42-BCBE-9280B342F001}"/>
              </a:ext>
            </a:extLst>
          </p:cNvPr>
          <p:cNvSpPr>
            <a:spLocks noGrp="1"/>
          </p:cNvSpPr>
          <p:nvPr>
            <p:ph type="title"/>
          </p:nvPr>
        </p:nvSpPr>
        <p:spPr/>
        <p:txBody>
          <a:bodyPr/>
          <a:lstStyle/>
          <a:p>
            <a:r>
              <a:rPr lang="en-US" dirty="0"/>
              <a:t>VLAN Support in 802.1Q</a:t>
            </a:r>
          </a:p>
        </p:txBody>
      </p:sp>
      <p:pic>
        <p:nvPicPr>
          <p:cNvPr id="4" name="Picture 3">
            <a:extLst>
              <a:ext uri="{FF2B5EF4-FFF2-40B4-BE49-F238E27FC236}">
                <a16:creationId xmlns:a16="http://schemas.microsoft.com/office/drawing/2014/main" id="{BE423412-3048-0F43-B18E-341A2159FCA3}"/>
              </a:ext>
            </a:extLst>
          </p:cNvPr>
          <p:cNvPicPr>
            <a:picLocks noChangeAspect="1"/>
          </p:cNvPicPr>
          <p:nvPr/>
        </p:nvPicPr>
        <p:blipFill>
          <a:blip r:embed="rId2"/>
          <a:stretch>
            <a:fillRect/>
          </a:stretch>
        </p:blipFill>
        <p:spPr>
          <a:xfrm>
            <a:off x="0" y="1269872"/>
            <a:ext cx="12192000" cy="4318256"/>
          </a:xfrm>
          <a:prstGeom prst="rect">
            <a:avLst/>
          </a:prstGeom>
        </p:spPr>
      </p:pic>
      <p:sp>
        <p:nvSpPr>
          <p:cNvPr id="5" name="Rectangle 4">
            <a:extLst>
              <a:ext uri="{FF2B5EF4-FFF2-40B4-BE49-F238E27FC236}">
                <a16:creationId xmlns:a16="http://schemas.microsoft.com/office/drawing/2014/main" id="{DD617A99-C65C-C84B-8BFA-0AA3FFF2C493}"/>
              </a:ext>
            </a:extLst>
          </p:cNvPr>
          <p:cNvSpPr/>
          <p:nvPr/>
        </p:nvSpPr>
        <p:spPr>
          <a:xfrm>
            <a:off x="6550429" y="2443111"/>
            <a:ext cx="1213657" cy="59217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8806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78C5E3-4F19-294F-9862-9D63A3F6098F}"/>
              </a:ext>
            </a:extLst>
          </p:cNvPr>
          <p:cNvSpPr>
            <a:spLocks noGrp="1"/>
          </p:cNvSpPr>
          <p:nvPr>
            <p:ph idx="1"/>
          </p:nvPr>
        </p:nvSpPr>
        <p:spPr/>
        <p:txBody>
          <a:bodyPr/>
          <a:lstStyle/>
          <a:p>
            <a:r>
              <a:rPr lang="en-US" dirty="0"/>
              <a:t>Bit errors can be introduced during transmission of the signal – more common for wireless networks </a:t>
            </a:r>
          </a:p>
          <a:p>
            <a:endParaRPr lang="en-US" dirty="0"/>
          </a:p>
          <a:p>
            <a:r>
              <a:rPr lang="en-US" dirty="0"/>
              <a:t>Add redundant information with the frame that is sent</a:t>
            </a:r>
          </a:p>
          <a:p>
            <a:endParaRPr lang="en-US" dirty="0"/>
          </a:p>
          <a:p>
            <a:r>
              <a:rPr lang="en-US" b="1" dirty="0"/>
              <a:t>Error detection: </a:t>
            </a:r>
            <a:r>
              <a:rPr lang="en-US" dirty="0"/>
              <a:t>Include enough redundancy so that the receiver can separate out a correct frame and an erroneous frame (cannot identify the actual error)</a:t>
            </a:r>
          </a:p>
          <a:p>
            <a:endParaRPr lang="en-US" b="1" dirty="0"/>
          </a:p>
          <a:p>
            <a:r>
              <a:rPr lang="en-US" b="1" dirty="0"/>
              <a:t>Error correction: </a:t>
            </a:r>
            <a:r>
              <a:rPr lang="en-US" dirty="0"/>
              <a:t>Include enough redundancy so that the receiver can correct errors up to some level (detect which bits are having an error)</a:t>
            </a:r>
            <a:endParaRPr lang="en-US" b="1" dirty="0"/>
          </a:p>
        </p:txBody>
      </p:sp>
      <p:sp>
        <p:nvSpPr>
          <p:cNvPr id="3" name="Title 2">
            <a:extLst>
              <a:ext uri="{FF2B5EF4-FFF2-40B4-BE49-F238E27FC236}">
                <a16:creationId xmlns:a16="http://schemas.microsoft.com/office/drawing/2014/main" id="{390867CC-1B98-644F-8577-3D438081E797}"/>
              </a:ext>
            </a:extLst>
          </p:cNvPr>
          <p:cNvSpPr>
            <a:spLocks noGrp="1"/>
          </p:cNvSpPr>
          <p:nvPr>
            <p:ph type="title"/>
          </p:nvPr>
        </p:nvSpPr>
        <p:spPr/>
        <p:txBody>
          <a:bodyPr/>
          <a:lstStyle/>
          <a:p>
            <a:r>
              <a:rPr lang="en-US" dirty="0"/>
              <a:t>Error Detection and Correction </a:t>
            </a:r>
          </a:p>
        </p:txBody>
      </p:sp>
    </p:spTree>
    <p:extLst>
      <p:ext uri="{BB962C8B-B14F-4D97-AF65-F5344CB8AC3E}">
        <p14:creationId xmlns:p14="http://schemas.microsoft.com/office/powerpoint/2010/main" val="2572237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FB2096C-BB7E-0947-A9CF-09EC2DC92187}"/>
              </a:ext>
            </a:extLst>
          </p:cNvPr>
          <p:cNvSpPr>
            <a:spLocks noGrp="1"/>
          </p:cNvSpPr>
          <p:nvPr>
            <p:ph idx="1"/>
          </p:nvPr>
        </p:nvSpPr>
        <p:spPr/>
        <p:txBody>
          <a:bodyPr/>
          <a:lstStyle/>
          <a:p>
            <a:r>
              <a:rPr lang="en-US" dirty="0"/>
              <a:t>Include a single parity bit with the data. </a:t>
            </a:r>
          </a:p>
          <a:p>
            <a:endParaRPr lang="en-US" dirty="0"/>
          </a:p>
          <a:p>
            <a:r>
              <a:rPr lang="en-US" dirty="0"/>
              <a:t>The parity bit is chosen so that the number of 1 bits in the codeword is even (or odd, depending on the setup) </a:t>
            </a:r>
          </a:p>
          <a:p>
            <a:pPr lvl="1"/>
            <a:r>
              <a:rPr lang="en-US" dirty="0"/>
              <a:t>1101110011 is the data to transmit </a:t>
            </a:r>
          </a:p>
          <a:p>
            <a:pPr lvl="1"/>
            <a:r>
              <a:rPr lang="en-US" dirty="0"/>
              <a:t>Codeword is 1101110011</a:t>
            </a:r>
            <a:r>
              <a:rPr lang="en-US" b="1" dirty="0"/>
              <a:t>1</a:t>
            </a:r>
            <a:r>
              <a:rPr lang="en-US" dirty="0"/>
              <a:t> for even parity transmission </a:t>
            </a:r>
          </a:p>
          <a:p>
            <a:pPr lvl="1"/>
            <a:endParaRPr lang="en-US" dirty="0"/>
          </a:p>
          <a:p>
            <a:r>
              <a:rPr lang="en-US" dirty="0"/>
              <a:t>Can detect an odd numbers of bit errors – single bit error can be reliably detected </a:t>
            </a:r>
          </a:p>
          <a:p>
            <a:pPr lvl="1"/>
            <a:r>
              <a:rPr lang="en-US" dirty="0"/>
              <a:t>Difficult to detect for burst error </a:t>
            </a:r>
          </a:p>
        </p:txBody>
      </p:sp>
      <p:sp>
        <p:nvSpPr>
          <p:cNvPr id="3" name="Title 2">
            <a:extLst>
              <a:ext uri="{FF2B5EF4-FFF2-40B4-BE49-F238E27FC236}">
                <a16:creationId xmlns:a16="http://schemas.microsoft.com/office/drawing/2014/main" id="{AF5A481C-A3E8-734D-957D-D3880FF3B487}"/>
              </a:ext>
            </a:extLst>
          </p:cNvPr>
          <p:cNvSpPr>
            <a:spLocks noGrp="1"/>
          </p:cNvSpPr>
          <p:nvPr>
            <p:ph type="title"/>
          </p:nvPr>
        </p:nvSpPr>
        <p:spPr/>
        <p:txBody>
          <a:bodyPr/>
          <a:lstStyle/>
          <a:p>
            <a:r>
              <a:rPr lang="en-US" dirty="0"/>
              <a:t>Error Detecting Codes  - Parity Bit</a:t>
            </a:r>
          </a:p>
        </p:txBody>
      </p:sp>
    </p:spTree>
    <p:extLst>
      <p:ext uri="{BB962C8B-B14F-4D97-AF65-F5344CB8AC3E}">
        <p14:creationId xmlns:p14="http://schemas.microsoft.com/office/powerpoint/2010/main" val="25451379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CDDDE0-3480-3446-9CB1-7EF37FEFDCD0}"/>
              </a:ext>
            </a:extLst>
          </p:cNvPr>
          <p:cNvSpPr>
            <a:spLocks noGrp="1"/>
          </p:cNvSpPr>
          <p:nvPr>
            <p:ph type="title"/>
          </p:nvPr>
        </p:nvSpPr>
        <p:spPr/>
        <p:txBody>
          <a:bodyPr/>
          <a:lstStyle/>
          <a:p>
            <a:r>
              <a:rPr lang="en-US" dirty="0"/>
              <a:t>Error Detecting Codes – Interleaving Parity </a:t>
            </a:r>
          </a:p>
        </p:txBody>
      </p:sp>
      <p:sp>
        <p:nvSpPr>
          <p:cNvPr id="5" name="TextBox 4">
            <a:extLst>
              <a:ext uri="{FF2B5EF4-FFF2-40B4-BE49-F238E27FC236}">
                <a16:creationId xmlns:a16="http://schemas.microsoft.com/office/drawing/2014/main" id="{259FCF8E-84A8-ED4D-8F31-6207BB47805F}"/>
              </a:ext>
            </a:extLst>
          </p:cNvPr>
          <p:cNvSpPr txBox="1"/>
          <p:nvPr/>
        </p:nvSpPr>
        <p:spPr>
          <a:xfrm>
            <a:off x="3646651" y="5945631"/>
            <a:ext cx="8262851" cy="707886"/>
          </a:xfrm>
          <a:prstGeom prst="rect">
            <a:avLst/>
          </a:prstGeom>
          <a:noFill/>
        </p:spPr>
        <p:txBody>
          <a:bodyPr wrap="square" rtlCol="0">
            <a:spAutoFit/>
          </a:bodyPr>
          <a:lstStyle/>
          <a:p>
            <a:r>
              <a:rPr lang="en-US" sz="2000" b="1" dirty="0"/>
              <a:t>Source: Computer Network, Tanenbaum, </a:t>
            </a:r>
            <a:r>
              <a:rPr lang="en-US" sz="2000" b="1" dirty="0" err="1"/>
              <a:t>Wetherall</a:t>
            </a:r>
            <a:r>
              <a:rPr lang="en-US" sz="2000" b="1" dirty="0"/>
              <a:t>, The Data Link Layer, Section 2</a:t>
            </a:r>
          </a:p>
        </p:txBody>
      </p:sp>
      <p:sp>
        <p:nvSpPr>
          <p:cNvPr id="6" name="TextBox 5">
            <a:extLst>
              <a:ext uri="{FF2B5EF4-FFF2-40B4-BE49-F238E27FC236}">
                <a16:creationId xmlns:a16="http://schemas.microsoft.com/office/drawing/2014/main" id="{508F6BF5-F1E1-8A4E-99B5-77CA5EFFF5EE}"/>
              </a:ext>
            </a:extLst>
          </p:cNvPr>
          <p:cNvSpPr txBox="1"/>
          <p:nvPr/>
        </p:nvSpPr>
        <p:spPr>
          <a:xfrm>
            <a:off x="5611246" y="1026088"/>
            <a:ext cx="1853584" cy="523220"/>
          </a:xfrm>
          <a:prstGeom prst="rect">
            <a:avLst/>
          </a:prstGeom>
          <a:noFill/>
        </p:spPr>
        <p:txBody>
          <a:bodyPr wrap="none" rtlCol="0">
            <a:spAutoFit/>
          </a:bodyPr>
          <a:lstStyle/>
          <a:p>
            <a:r>
              <a:rPr lang="en-US" sz="2800" b="1" dirty="0"/>
              <a:t>Even parity</a:t>
            </a:r>
          </a:p>
        </p:txBody>
      </p:sp>
      <p:sp>
        <p:nvSpPr>
          <p:cNvPr id="7" name="TextBox 6">
            <a:extLst>
              <a:ext uri="{FF2B5EF4-FFF2-40B4-BE49-F238E27FC236}">
                <a16:creationId xmlns:a16="http://schemas.microsoft.com/office/drawing/2014/main" id="{297F0C19-15E1-8347-ADBE-DDA2D3FE5065}"/>
              </a:ext>
            </a:extLst>
          </p:cNvPr>
          <p:cNvSpPr txBox="1"/>
          <p:nvPr/>
        </p:nvSpPr>
        <p:spPr>
          <a:xfrm>
            <a:off x="7464830" y="3114789"/>
            <a:ext cx="4017188" cy="2246769"/>
          </a:xfrm>
          <a:prstGeom prst="rect">
            <a:avLst/>
          </a:prstGeom>
          <a:noFill/>
        </p:spPr>
        <p:txBody>
          <a:bodyPr wrap="square" rtlCol="0">
            <a:spAutoFit/>
          </a:bodyPr>
          <a:lstStyle/>
          <a:p>
            <a:r>
              <a:rPr lang="en-US" sz="2800" b="1" dirty="0"/>
              <a:t>N parity bits are used for </a:t>
            </a:r>
            <a:r>
              <a:rPr lang="en-US" sz="2800" b="1" dirty="0" err="1"/>
              <a:t>kN</a:t>
            </a:r>
            <a:r>
              <a:rPr lang="en-US" sz="2800" b="1" dirty="0"/>
              <a:t> data bits </a:t>
            </a:r>
          </a:p>
          <a:p>
            <a:r>
              <a:rPr lang="en-US" sz="2800" b="1" dirty="0"/>
              <a:t>k bit errors will be reliably detected with at most one error per row</a:t>
            </a:r>
          </a:p>
        </p:txBody>
      </p:sp>
      <p:pic>
        <p:nvPicPr>
          <p:cNvPr id="8" name="Picture 7">
            <a:extLst>
              <a:ext uri="{FF2B5EF4-FFF2-40B4-BE49-F238E27FC236}">
                <a16:creationId xmlns:a16="http://schemas.microsoft.com/office/drawing/2014/main" id="{965C5557-57AA-FD4A-B55C-CD32AAD03440}"/>
              </a:ext>
            </a:extLst>
          </p:cNvPr>
          <p:cNvPicPr>
            <a:picLocks noChangeAspect="1"/>
          </p:cNvPicPr>
          <p:nvPr/>
        </p:nvPicPr>
        <p:blipFill>
          <a:blip r:embed="rId2"/>
          <a:stretch>
            <a:fillRect/>
          </a:stretch>
        </p:blipFill>
        <p:spPr>
          <a:xfrm>
            <a:off x="215899" y="1616188"/>
            <a:ext cx="7140541" cy="3639671"/>
          </a:xfrm>
          <a:prstGeom prst="rect">
            <a:avLst/>
          </a:prstGeom>
        </p:spPr>
      </p:pic>
    </p:spTree>
    <p:extLst>
      <p:ext uri="{BB962C8B-B14F-4D97-AF65-F5344CB8AC3E}">
        <p14:creationId xmlns:p14="http://schemas.microsoft.com/office/powerpoint/2010/main" val="38507006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74ABC4-CD86-CB45-BF75-B4719B3CB66C}"/>
              </a:ext>
            </a:extLst>
          </p:cNvPr>
          <p:cNvSpPr>
            <a:spLocks noGrp="1"/>
          </p:cNvSpPr>
          <p:nvPr>
            <p:ph idx="1"/>
          </p:nvPr>
        </p:nvSpPr>
        <p:spPr/>
        <p:txBody>
          <a:bodyPr/>
          <a:lstStyle/>
          <a:p>
            <a:r>
              <a:rPr lang="en-US" dirty="0"/>
              <a:t>Let us look into the case for 16-bit Internet checksum </a:t>
            </a:r>
          </a:p>
          <a:p>
            <a:endParaRPr lang="en-US" dirty="0"/>
          </a:p>
          <a:p>
            <a:r>
              <a:rPr lang="en-US" dirty="0"/>
              <a:t>Divide the data bits into 16 bit words </a:t>
            </a:r>
          </a:p>
          <a:p>
            <a:endParaRPr lang="en-US" dirty="0"/>
          </a:p>
          <a:p>
            <a:r>
              <a:rPr lang="en-US" dirty="0"/>
              <a:t>Use 1’s complement arithmetic to compute the sum </a:t>
            </a:r>
          </a:p>
          <a:p>
            <a:endParaRPr lang="en-US" dirty="0"/>
          </a:p>
          <a:p>
            <a:r>
              <a:rPr lang="en-US" dirty="0"/>
              <a:t>Find out 1’s complement of the result - that’s the checksum </a:t>
            </a:r>
          </a:p>
        </p:txBody>
      </p:sp>
      <p:sp>
        <p:nvSpPr>
          <p:cNvPr id="3" name="Title 2">
            <a:extLst>
              <a:ext uri="{FF2B5EF4-FFF2-40B4-BE49-F238E27FC236}">
                <a16:creationId xmlns:a16="http://schemas.microsoft.com/office/drawing/2014/main" id="{303635C3-A298-BB4C-9DE3-D7BD710618A7}"/>
              </a:ext>
            </a:extLst>
          </p:cNvPr>
          <p:cNvSpPr>
            <a:spLocks noGrp="1"/>
          </p:cNvSpPr>
          <p:nvPr>
            <p:ph type="title"/>
          </p:nvPr>
        </p:nvSpPr>
        <p:spPr/>
        <p:txBody>
          <a:bodyPr/>
          <a:lstStyle/>
          <a:p>
            <a:r>
              <a:rPr lang="en-US" dirty="0"/>
              <a:t>Error Detecting Codes – Checksum </a:t>
            </a:r>
          </a:p>
        </p:txBody>
      </p:sp>
    </p:spTree>
    <p:extLst>
      <p:ext uri="{BB962C8B-B14F-4D97-AF65-F5344CB8AC3E}">
        <p14:creationId xmlns:p14="http://schemas.microsoft.com/office/powerpoint/2010/main" val="33562145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222181-1340-EB43-B5DE-4686B6EB07E3}"/>
              </a:ext>
            </a:extLst>
          </p:cNvPr>
          <p:cNvSpPr>
            <a:spLocks noGrp="1"/>
          </p:cNvSpPr>
          <p:nvPr>
            <p:ph idx="1"/>
          </p:nvPr>
        </p:nvSpPr>
        <p:spPr/>
        <p:txBody>
          <a:bodyPr/>
          <a:lstStyle/>
          <a:p>
            <a:r>
              <a:rPr lang="en-US" dirty="0"/>
              <a:t>Say, we want to transmit 1101110011001110 </a:t>
            </a:r>
          </a:p>
          <a:p>
            <a:endParaRPr lang="en-US" dirty="0"/>
          </a:p>
          <a:p>
            <a:r>
              <a:rPr lang="en-US" dirty="0"/>
              <a:t>Two 8 bit words – 11011100 and 11001110 </a:t>
            </a:r>
          </a:p>
          <a:p>
            <a:endParaRPr lang="en-US" dirty="0"/>
          </a:p>
          <a:p>
            <a:r>
              <a:rPr lang="en-US" dirty="0"/>
              <a:t>1’s complement addition -  00111100 </a:t>
            </a:r>
          </a:p>
          <a:p>
            <a:endParaRPr lang="en-US" dirty="0"/>
          </a:p>
          <a:p>
            <a:r>
              <a:rPr lang="en-US" dirty="0"/>
              <a:t>1’s complement of the results – 11000011 – </a:t>
            </a:r>
            <a:r>
              <a:rPr lang="en-US" b="1" dirty="0"/>
              <a:t>that’s the checksum </a:t>
            </a:r>
          </a:p>
          <a:p>
            <a:endParaRPr lang="en-US" b="1" dirty="0"/>
          </a:p>
          <a:p>
            <a:r>
              <a:rPr lang="en-US" dirty="0"/>
              <a:t>More rigorous than parity check – two bit flipped remains undetected in parity check, but may be detected in checksum </a:t>
            </a:r>
          </a:p>
        </p:txBody>
      </p:sp>
      <p:sp>
        <p:nvSpPr>
          <p:cNvPr id="3" name="Title 2">
            <a:extLst>
              <a:ext uri="{FF2B5EF4-FFF2-40B4-BE49-F238E27FC236}">
                <a16:creationId xmlns:a16="http://schemas.microsoft.com/office/drawing/2014/main" id="{2998AE57-0C20-6842-B50B-423D94758F25}"/>
              </a:ext>
            </a:extLst>
          </p:cNvPr>
          <p:cNvSpPr>
            <a:spLocks noGrp="1"/>
          </p:cNvSpPr>
          <p:nvPr>
            <p:ph type="title"/>
          </p:nvPr>
        </p:nvSpPr>
        <p:spPr/>
        <p:txBody>
          <a:bodyPr/>
          <a:lstStyle/>
          <a:p>
            <a:r>
              <a:rPr lang="en-US" dirty="0"/>
              <a:t>Example – 8 bit Checksum</a:t>
            </a:r>
          </a:p>
        </p:txBody>
      </p:sp>
    </p:spTree>
    <p:extLst>
      <p:ext uri="{BB962C8B-B14F-4D97-AF65-F5344CB8AC3E}">
        <p14:creationId xmlns:p14="http://schemas.microsoft.com/office/powerpoint/2010/main" val="15512815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27AA45-3EE3-2142-942B-07A4C9C89E07}"/>
              </a:ext>
            </a:extLst>
          </p:cNvPr>
          <p:cNvSpPr>
            <a:spLocks noGrp="1"/>
          </p:cNvSpPr>
          <p:nvPr>
            <p:ph idx="1"/>
          </p:nvPr>
        </p:nvSpPr>
        <p:spPr>
          <a:xfrm>
            <a:off x="356839" y="1137424"/>
            <a:ext cx="11646739" cy="5349838"/>
          </a:xfrm>
        </p:spPr>
        <p:txBody>
          <a:bodyPr/>
          <a:lstStyle/>
          <a:p>
            <a:r>
              <a:rPr lang="en-US" dirty="0"/>
              <a:t>Also known as </a:t>
            </a:r>
            <a:r>
              <a:rPr lang="en-US" b="1" dirty="0"/>
              <a:t>polynomial code </a:t>
            </a:r>
            <a:r>
              <a:rPr lang="en-US" dirty="0"/>
              <a:t>– treat bit stream as a representation of polynomials with coefficient 0 and 1 </a:t>
            </a:r>
          </a:p>
          <a:p>
            <a:endParaRPr lang="en-US" dirty="0"/>
          </a:p>
          <a:p>
            <a:r>
              <a:rPr lang="en-US" dirty="0"/>
              <a:t>For example, 1011001 can be treated as 1.x</a:t>
            </a:r>
            <a:r>
              <a:rPr lang="en-US" baseline="30000" dirty="0"/>
              <a:t>6 </a:t>
            </a:r>
            <a:r>
              <a:rPr lang="en-US" dirty="0"/>
              <a:t>+0.x</a:t>
            </a:r>
            <a:r>
              <a:rPr lang="en-US" baseline="30000" dirty="0"/>
              <a:t>5 </a:t>
            </a:r>
            <a:r>
              <a:rPr lang="en-US" dirty="0"/>
              <a:t>+1.x</a:t>
            </a:r>
            <a:r>
              <a:rPr lang="en-US" baseline="30000" dirty="0"/>
              <a:t>4 </a:t>
            </a:r>
            <a:r>
              <a:rPr lang="en-US" dirty="0"/>
              <a:t>+1.x</a:t>
            </a:r>
            <a:r>
              <a:rPr lang="en-US" baseline="30000" dirty="0"/>
              <a:t>3 </a:t>
            </a:r>
            <a:r>
              <a:rPr lang="en-US" dirty="0"/>
              <a:t>+0.x</a:t>
            </a:r>
            <a:r>
              <a:rPr lang="en-US" baseline="30000" dirty="0"/>
              <a:t>2 </a:t>
            </a:r>
            <a:r>
              <a:rPr lang="en-US" dirty="0"/>
              <a:t>+0.x</a:t>
            </a:r>
            <a:r>
              <a:rPr lang="en-US" baseline="30000" dirty="0"/>
              <a:t>1 </a:t>
            </a:r>
            <a:r>
              <a:rPr lang="en-US" dirty="0"/>
              <a:t>+1.x</a:t>
            </a:r>
            <a:r>
              <a:rPr lang="en-US" baseline="30000" dirty="0"/>
              <a:t>0</a:t>
            </a:r>
            <a:r>
              <a:rPr lang="en-US" dirty="0"/>
              <a:t>, which is equivalent to x</a:t>
            </a:r>
            <a:r>
              <a:rPr lang="en-US" baseline="30000" dirty="0"/>
              <a:t>6</a:t>
            </a:r>
            <a:r>
              <a:rPr lang="en-US" dirty="0"/>
              <a:t>+ x</a:t>
            </a:r>
            <a:r>
              <a:rPr lang="en-US" baseline="30000" dirty="0"/>
              <a:t>4</a:t>
            </a:r>
            <a:r>
              <a:rPr lang="en-US" dirty="0"/>
              <a:t>+ x</a:t>
            </a:r>
            <a:r>
              <a:rPr lang="en-US" baseline="30000" dirty="0"/>
              <a:t>3</a:t>
            </a:r>
            <a:r>
              <a:rPr lang="en-US" dirty="0"/>
              <a:t>+1</a:t>
            </a:r>
          </a:p>
          <a:p>
            <a:endParaRPr lang="en-US" dirty="0"/>
          </a:p>
          <a:p>
            <a:r>
              <a:rPr lang="en-US" dirty="0"/>
              <a:t>The sender and the receiver must agreed upon a </a:t>
            </a:r>
            <a:r>
              <a:rPr lang="en-US" b="1" dirty="0"/>
              <a:t>generator polynomial </a:t>
            </a:r>
            <a:r>
              <a:rPr lang="en-US" dirty="0"/>
              <a:t>G(x) </a:t>
            </a:r>
          </a:p>
          <a:p>
            <a:pPr lvl="1"/>
            <a:r>
              <a:rPr lang="en-US" dirty="0"/>
              <a:t>Both the high and the low order bits for the generator polynomial must be 1</a:t>
            </a:r>
          </a:p>
          <a:p>
            <a:pPr lvl="1"/>
            <a:endParaRPr lang="en-US" dirty="0"/>
          </a:p>
          <a:p>
            <a:r>
              <a:rPr lang="en-US" dirty="0"/>
              <a:t>To compute CRC for a polynomial M(x) corresponds to a frame, the number of bits in the frame must be longer than the generator polynomial  </a:t>
            </a:r>
          </a:p>
        </p:txBody>
      </p:sp>
      <p:sp>
        <p:nvSpPr>
          <p:cNvPr id="3" name="Title 2">
            <a:extLst>
              <a:ext uri="{FF2B5EF4-FFF2-40B4-BE49-F238E27FC236}">
                <a16:creationId xmlns:a16="http://schemas.microsoft.com/office/drawing/2014/main" id="{B2D8FC06-80AE-BB4D-94AD-083BDC7AB520}"/>
              </a:ext>
            </a:extLst>
          </p:cNvPr>
          <p:cNvSpPr>
            <a:spLocks noGrp="1"/>
          </p:cNvSpPr>
          <p:nvPr>
            <p:ph type="title"/>
          </p:nvPr>
        </p:nvSpPr>
        <p:spPr/>
        <p:txBody>
          <a:bodyPr/>
          <a:lstStyle/>
          <a:p>
            <a:r>
              <a:rPr lang="en-US" dirty="0"/>
              <a:t>Error Detection Code – Cyclic Redundancy Check (CRC) </a:t>
            </a:r>
          </a:p>
        </p:txBody>
      </p:sp>
    </p:spTree>
    <p:extLst>
      <p:ext uri="{BB962C8B-B14F-4D97-AF65-F5344CB8AC3E}">
        <p14:creationId xmlns:p14="http://schemas.microsoft.com/office/powerpoint/2010/main" val="15698584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27AA45-3EE3-2142-942B-07A4C9C89E07}"/>
              </a:ext>
            </a:extLst>
          </p:cNvPr>
          <p:cNvSpPr>
            <a:spLocks noGrp="1"/>
          </p:cNvSpPr>
          <p:nvPr>
            <p:ph idx="1"/>
          </p:nvPr>
        </p:nvSpPr>
        <p:spPr>
          <a:xfrm>
            <a:off x="356839" y="1137424"/>
            <a:ext cx="11646739" cy="5349838"/>
          </a:xfrm>
        </p:spPr>
        <p:txBody>
          <a:bodyPr/>
          <a:lstStyle/>
          <a:p>
            <a:r>
              <a:rPr lang="en-US" dirty="0"/>
              <a:t>Append CRC at the end of the frame, such that the polynomial represented by the CRC included frame must be divisible by G(x) </a:t>
            </a:r>
          </a:p>
          <a:p>
            <a:endParaRPr lang="en-US" dirty="0"/>
          </a:p>
          <a:p>
            <a:r>
              <a:rPr lang="en-US" dirty="0"/>
              <a:t>The receiver checks whether the received frame is divisible by G(x), if no, then there has been a transmission error</a:t>
            </a:r>
          </a:p>
        </p:txBody>
      </p:sp>
      <p:sp>
        <p:nvSpPr>
          <p:cNvPr id="3" name="Title 2">
            <a:extLst>
              <a:ext uri="{FF2B5EF4-FFF2-40B4-BE49-F238E27FC236}">
                <a16:creationId xmlns:a16="http://schemas.microsoft.com/office/drawing/2014/main" id="{B2D8FC06-80AE-BB4D-94AD-083BDC7AB520}"/>
              </a:ext>
            </a:extLst>
          </p:cNvPr>
          <p:cNvSpPr>
            <a:spLocks noGrp="1"/>
          </p:cNvSpPr>
          <p:nvPr>
            <p:ph type="title"/>
          </p:nvPr>
        </p:nvSpPr>
        <p:spPr/>
        <p:txBody>
          <a:bodyPr/>
          <a:lstStyle/>
          <a:p>
            <a:r>
              <a:rPr lang="en-US" dirty="0"/>
              <a:t>Error Detection Code – Cyclic Redundancy Check (CRC) </a:t>
            </a:r>
          </a:p>
        </p:txBody>
      </p:sp>
      <p:pic>
        <p:nvPicPr>
          <p:cNvPr id="4" name="Picture 3">
            <a:extLst>
              <a:ext uri="{FF2B5EF4-FFF2-40B4-BE49-F238E27FC236}">
                <a16:creationId xmlns:a16="http://schemas.microsoft.com/office/drawing/2014/main" id="{0871D307-7717-7347-9A55-99887CE399D0}"/>
              </a:ext>
            </a:extLst>
          </p:cNvPr>
          <p:cNvPicPr>
            <a:picLocks noChangeAspect="1"/>
          </p:cNvPicPr>
          <p:nvPr/>
        </p:nvPicPr>
        <p:blipFill>
          <a:blip r:embed="rId2"/>
          <a:stretch>
            <a:fillRect/>
          </a:stretch>
        </p:blipFill>
        <p:spPr>
          <a:xfrm>
            <a:off x="3917834" y="3611500"/>
            <a:ext cx="6306821" cy="3246500"/>
          </a:xfrm>
          <a:prstGeom prst="rect">
            <a:avLst/>
          </a:prstGeom>
        </p:spPr>
      </p:pic>
    </p:spTree>
    <p:extLst>
      <p:ext uri="{BB962C8B-B14F-4D97-AF65-F5344CB8AC3E}">
        <p14:creationId xmlns:p14="http://schemas.microsoft.com/office/powerpoint/2010/main" val="2879989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27AA45-3EE3-2142-942B-07A4C9C89E07}"/>
              </a:ext>
            </a:extLst>
          </p:cNvPr>
          <p:cNvSpPr>
            <a:spLocks noGrp="1"/>
          </p:cNvSpPr>
          <p:nvPr>
            <p:ph idx="1"/>
          </p:nvPr>
        </p:nvSpPr>
        <p:spPr>
          <a:xfrm>
            <a:off x="356839" y="1137424"/>
            <a:ext cx="11646739" cy="5349838"/>
          </a:xfrm>
        </p:spPr>
        <p:txBody>
          <a:bodyPr/>
          <a:lstStyle/>
          <a:p>
            <a:pPr marL="514350" indent="-514350">
              <a:buFont typeface="+mj-lt"/>
              <a:buAutoNum type="arabicPeriod"/>
            </a:pPr>
            <a:r>
              <a:rPr lang="en-US" dirty="0"/>
              <a:t>Let r be the degree of G(x), append r zero bits to the low order end of the frame, so the frame contains </a:t>
            </a:r>
            <a:r>
              <a:rPr lang="en-US" dirty="0" err="1"/>
              <a:t>m+r</a:t>
            </a:r>
            <a:r>
              <a:rPr lang="en-US" dirty="0"/>
              <a:t> bits where m is the number of bits in the original frame. The polynomial corresponds to </a:t>
            </a:r>
            <a:r>
              <a:rPr lang="en-US" dirty="0" err="1"/>
              <a:t>x</a:t>
            </a:r>
            <a:r>
              <a:rPr lang="en-US" baseline="30000" dirty="0" err="1"/>
              <a:t>r</a:t>
            </a:r>
            <a:r>
              <a:rPr lang="en-US" dirty="0" err="1"/>
              <a:t>M</a:t>
            </a:r>
            <a:r>
              <a:rPr lang="en-US" dirty="0"/>
              <a:t>(x) </a:t>
            </a:r>
          </a:p>
          <a:p>
            <a:pPr marL="514350" indent="-514350">
              <a:buFont typeface="+mj-lt"/>
              <a:buAutoNum type="arabicPeriod"/>
            </a:pPr>
            <a:endParaRPr lang="en-US" dirty="0"/>
          </a:p>
          <a:p>
            <a:pPr marL="514350" indent="-514350">
              <a:buFont typeface="+mj-lt"/>
              <a:buAutoNum type="arabicPeriod"/>
            </a:pPr>
            <a:r>
              <a:rPr lang="en-US" dirty="0"/>
              <a:t>Divide the bit string corresponds to </a:t>
            </a:r>
            <a:r>
              <a:rPr lang="en-US" dirty="0" err="1"/>
              <a:t>x</a:t>
            </a:r>
            <a:r>
              <a:rPr lang="en-US" baseline="30000" dirty="0" err="1"/>
              <a:t>r</a:t>
            </a:r>
            <a:r>
              <a:rPr lang="en-US" dirty="0" err="1"/>
              <a:t>M</a:t>
            </a:r>
            <a:r>
              <a:rPr lang="en-US" dirty="0"/>
              <a:t>(x)  by the bit string corresponding to G(x) using modulo 2 division </a:t>
            </a:r>
          </a:p>
          <a:p>
            <a:pPr marL="514350" indent="-514350">
              <a:buFont typeface="+mj-lt"/>
              <a:buAutoNum type="arabicPeriod"/>
            </a:pPr>
            <a:endParaRPr lang="en-US" dirty="0"/>
          </a:p>
          <a:p>
            <a:pPr marL="514350" indent="-514350">
              <a:buFont typeface="+mj-lt"/>
              <a:buAutoNum type="arabicPeriod"/>
            </a:pPr>
            <a:r>
              <a:rPr lang="en-US" dirty="0"/>
              <a:t>Subtract the remainder (which is always r bits or fewer) from the bit string corresponding to </a:t>
            </a:r>
            <a:r>
              <a:rPr lang="en-US" dirty="0" err="1"/>
              <a:t>x</a:t>
            </a:r>
            <a:r>
              <a:rPr lang="en-US" baseline="30000" dirty="0" err="1"/>
              <a:t>r</a:t>
            </a:r>
            <a:r>
              <a:rPr lang="en-US" dirty="0" err="1"/>
              <a:t>M</a:t>
            </a:r>
            <a:r>
              <a:rPr lang="en-US" dirty="0"/>
              <a:t>(x) using modulo 2 subtraction. The result is the checksum frame to be transmitted </a:t>
            </a:r>
          </a:p>
          <a:p>
            <a:pPr lvl="1"/>
            <a:r>
              <a:rPr lang="en-US" dirty="0"/>
              <a:t>Subtraction is equivalent to XOR in modulo 2 arithmetic </a:t>
            </a:r>
          </a:p>
        </p:txBody>
      </p:sp>
      <p:sp>
        <p:nvSpPr>
          <p:cNvPr id="3" name="Title 2">
            <a:extLst>
              <a:ext uri="{FF2B5EF4-FFF2-40B4-BE49-F238E27FC236}">
                <a16:creationId xmlns:a16="http://schemas.microsoft.com/office/drawing/2014/main" id="{B2D8FC06-80AE-BB4D-94AD-083BDC7AB520}"/>
              </a:ext>
            </a:extLst>
          </p:cNvPr>
          <p:cNvSpPr>
            <a:spLocks noGrp="1"/>
          </p:cNvSpPr>
          <p:nvPr>
            <p:ph type="title"/>
          </p:nvPr>
        </p:nvSpPr>
        <p:spPr/>
        <p:txBody>
          <a:bodyPr/>
          <a:lstStyle/>
          <a:p>
            <a:r>
              <a:rPr lang="en-US" dirty="0"/>
              <a:t>Error Detection Code – Cyclic Redundancy Check (CRC) </a:t>
            </a:r>
          </a:p>
        </p:txBody>
      </p:sp>
    </p:spTree>
    <p:extLst>
      <p:ext uri="{BB962C8B-B14F-4D97-AF65-F5344CB8AC3E}">
        <p14:creationId xmlns:p14="http://schemas.microsoft.com/office/powerpoint/2010/main" val="2755938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CC2A5A9-B1FF-A447-A365-D1946D29042F}"/>
              </a:ext>
            </a:extLst>
          </p:cNvPr>
          <p:cNvSpPr/>
          <p:nvPr/>
        </p:nvSpPr>
        <p:spPr>
          <a:xfrm>
            <a:off x="0" y="4292124"/>
            <a:ext cx="12176128" cy="2111907"/>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25251166-E331-6543-AF80-FB1DCD6CBEF9}"/>
              </a:ext>
            </a:extLst>
          </p:cNvPr>
          <p:cNvSpPr/>
          <p:nvPr/>
        </p:nvSpPr>
        <p:spPr>
          <a:xfrm>
            <a:off x="0" y="2555944"/>
            <a:ext cx="12176128" cy="2111907"/>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2" name="Rectangle 21"/>
          <p:cNvSpPr/>
          <p:nvPr/>
        </p:nvSpPr>
        <p:spPr>
          <a:xfrm>
            <a:off x="15872" y="859537"/>
            <a:ext cx="12176128" cy="2111907"/>
          </a:xfrm>
          <a:prstGeom prst="rect">
            <a:avLst/>
          </a:prstGeom>
          <a:solidFill>
            <a:schemeClr val="accent3">
              <a:lumMod val="60000"/>
              <a:lumOff val="40000"/>
            </a:schemeClr>
          </a:solidFill>
          <a:ln>
            <a:solidFill>
              <a:schemeClr val="accent4">
                <a:lumMod val="60000"/>
                <a:lumOff val="4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 name="Title 2"/>
          <p:cNvSpPr>
            <a:spLocks noGrp="1"/>
          </p:cNvSpPr>
          <p:nvPr>
            <p:ph type="title"/>
          </p:nvPr>
        </p:nvSpPr>
        <p:spPr/>
        <p:txBody>
          <a:bodyPr/>
          <a:lstStyle/>
          <a:p>
            <a:r>
              <a:rPr lang="en-US" dirty="0"/>
              <a:t>Every Layer Adds Up Their Own Services</a:t>
            </a:r>
          </a:p>
        </p:txBody>
      </p:sp>
      <p:sp>
        <p:nvSpPr>
          <p:cNvPr id="18" name="Rectangle 17"/>
          <p:cNvSpPr/>
          <p:nvPr/>
        </p:nvSpPr>
        <p:spPr>
          <a:xfrm>
            <a:off x="5269897" y="3515290"/>
            <a:ext cx="2087592" cy="96710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t>Data Link</a:t>
            </a:r>
          </a:p>
        </p:txBody>
      </p:sp>
      <p:sp>
        <p:nvSpPr>
          <p:cNvPr id="7" name="Rectangle 6"/>
          <p:cNvSpPr/>
          <p:nvPr/>
        </p:nvSpPr>
        <p:spPr>
          <a:xfrm>
            <a:off x="5298926" y="2004339"/>
            <a:ext cx="2087591" cy="96710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t>Network</a:t>
            </a:r>
          </a:p>
        </p:txBody>
      </p:sp>
      <p:sp>
        <p:nvSpPr>
          <p:cNvPr id="21" name="Rectangle 20">
            <a:extLst>
              <a:ext uri="{FF2B5EF4-FFF2-40B4-BE49-F238E27FC236}">
                <a16:creationId xmlns:a16="http://schemas.microsoft.com/office/drawing/2014/main" id="{C1C5D66A-B7EF-5F44-90AB-59336012AFD5}"/>
              </a:ext>
            </a:extLst>
          </p:cNvPr>
          <p:cNvSpPr/>
          <p:nvPr/>
        </p:nvSpPr>
        <p:spPr>
          <a:xfrm>
            <a:off x="2752492" y="1622677"/>
            <a:ext cx="2264229" cy="111778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a:t>Addressing</a:t>
            </a:r>
          </a:p>
        </p:txBody>
      </p:sp>
      <p:sp>
        <p:nvSpPr>
          <p:cNvPr id="24" name="Rectangle 23">
            <a:extLst>
              <a:ext uri="{FF2B5EF4-FFF2-40B4-BE49-F238E27FC236}">
                <a16:creationId xmlns:a16="http://schemas.microsoft.com/office/drawing/2014/main" id="{842FD758-36E9-6A44-B7D7-FF49ECE77838}"/>
              </a:ext>
            </a:extLst>
          </p:cNvPr>
          <p:cNvSpPr/>
          <p:nvPr/>
        </p:nvSpPr>
        <p:spPr>
          <a:xfrm>
            <a:off x="7647670" y="1679304"/>
            <a:ext cx="2264229" cy="111778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a:t>Routing</a:t>
            </a:r>
          </a:p>
        </p:txBody>
      </p:sp>
      <p:sp>
        <p:nvSpPr>
          <p:cNvPr id="25" name="Rectangle 24">
            <a:extLst>
              <a:ext uri="{FF2B5EF4-FFF2-40B4-BE49-F238E27FC236}">
                <a16:creationId xmlns:a16="http://schemas.microsoft.com/office/drawing/2014/main" id="{56B30624-A38D-6C4B-B7E6-61BC9057D000}"/>
              </a:ext>
            </a:extLst>
          </p:cNvPr>
          <p:cNvSpPr/>
          <p:nvPr/>
        </p:nvSpPr>
        <p:spPr>
          <a:xfrm>
            <a:off x="160768" y="3197258"/>
            <a:ext cx="2264229" cy="9117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dirty="0"/>
              <a:t>Framing and Access Control</a:t>
            </a:r>
          </a:p>
        </p:txBody>
      </p:sp>
      <p:sp>
        <p:nvSpPr>
          <p:cNvPr id="26" name="Rectangle 25">
            <a:extLst>
              <a:ext uri="{FF2B5EF4-FFF2-40B4-BE49-F238E27FC236}">
                <a16:creationId xmlns:a16="http://schemas.microsoft.com/office/drawing/2014/main" id="{28D9B242-9C51-CE43-B9E1-1C44249A079A}"/>
              </a:ext>
            </a:extLst>
          </p:cNvPr>
          <p:cNvSpPr/>
          <p:nvPr/>
        </p:nvSpPr>
        <p:spPr>
          <a:xfrm>
            <a:off x="10072668" y="3129097"/>
            <a:ext cx="2004578" cy="11177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b="1" dirty="0"/>
              <a:t>Error Control</a:t>
            </a:r>
          </a:p>
        </p:txBody>
      </p:sp>
      <p:sp>
        <p:nvSpPr>
          <p:cNvPr id="27" name="Rectangle 26">
            <a:extLst>
              <a:ext uri="{FF2B5EF4-FFF2-40B4-BE49-F238E27FC236}">
                <a16:creationId xmlns:a16="http://schemas.microsoft.com/office/drawing/2014/main" id="{F2C2771E-F89F-3447-A7FD-084294CCF9D2}"/>
              </a:ext>
            </a:extLst>
          </p:cNvPr>
          <p:cNvSpPr/>
          <p:nvPr/>
        </p:nvSpPr>
        <p:spPr>
          <a:xfrm>
            <a:off x="7591592" y="3129096"/>
            <a:ext cx="2264229" cy="11177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b="1" dirty="0"/>
              <a:t>Flow Control</a:t>
            </a:r>
          </a:p>
        </p:txBody>
      </p:sp>
      <p:sp>
        <p:nvSpPr>
          <p:cNvPr id="28" name="Rectangle 27">
            <a:extLst>
              <a:ext uri="{FF2B5EF4-FFF2-40B4-BE49-F238E27FC236}">
                <a16:creationId xmlns:a16="http://schemas.microsoft.com/office/drawing/2014/main" id="{2D34CEA5-B62B-0A4E-8781-EBB3DB70E0CB}"/>
              </a:ext>
            </a:extLst>
          </p:cNvPr>
          <p:cNvSpPr/>
          <p:nvPr/>
        </p:nvSpPr>
        <p:spPr>
          <a:xfrm>
            <a:off x="2845159" y="3150638"/>
            <a:ext cx="2004576" cy="95831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dirty="0"/>
              <a:t>Switching</a:t>
            </a:r>
          </a:p>
        </p:txBody>
      </p:sp>
      <p:sp>
        <p:nvSpPr>
          <p:cNvPr id="29" name="Rectangle 28">
            <a:extLst>
              <a:ext uri="{FF2B5EF4-FFF2-40B4-BE49-F238E27FC236}">
                <a16:creationId xmlns:a16="http://schemas.microsoft.com/office/drawing/2014/main" id="{0FFE9A40-1E74-E74E-8AA3-0B5969D52B78}"/>
              </a:ext>
            </a:extLst>
          </p:cNvPr>
          <p:cNvSpPr/>
          <p:nvPr/>
        </p:nvSpPr>
        <p:spPr>
          <a:xfrm>
            <a:off x="5298204" y="5349866"/>
            <a:ext cx="2087592" cy="96710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t>Physical</a:t>
            </a:r>
          </a:p>
        </p:txBody>
      </p:sp>
      <p:sp>
        <p:nvSpPr>
          <p:cNvPr id="30" name="Rectangle 29">
            <a:extLst>
              <a:ext uri="{FF2B5EF4-FFF2-40B4-BE49-F238E27FC236}">
                <a16:creationId xmlns:a16="http://schemas.microsoft.com/office/drawing/2014/main" id="{C154004A-CEE9-DF4A-BB5C-7733A7052CB0}"/>
              </a:ext>
            </a:extLst>
          </p:cNvPr>
          <p:cNvSpPr/>
          <p:nvPr/>
        </p:nvSpPr>
        <p:spPr>
          <a:xfrm>
            <a:off x="2772103" y="4885790"/>
            <a:ext cx="2264229" cy="111778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a:t>AD/DA Conversion</a:t>
            </a:r>
          </a:p>
        </p:txBody>
      </p:sp>
      <p:sp>
        <p:nvSpPr>
          <p:cNvPr id="31" name="Rectangle 30">
            <a:extLst>
              <a:ext uri="{FF2B5EF4-FFF2-40B4-BE49-F238E27FC236}">
                <a16:creationId xmlns:a16="http://schemas.microsoft.com/office/drawing/2014/main" id="{8434195E-B6F8-754E-A51D-F1F1C779FF3D}"/>
              </a:ext>
            </a:extLst>
          </p:cNvPr>
          <p:cNvSpPr/>
          <p:nvPr/>
        </p:nvSpPr>
        <p:spPr>
          <a:xfrm>
            <a:off x="7647669" y="4851018"/>
            <a:ext cx="2264229" cy="111778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a:t>Modulation</a:t>
            </a:r>
          </a:p>
        </p:txBody>
      </p:sp>
      <p:sp>
        <p:nvSpPr>
          <p:cNvPr id="32" name="Rectangle 31">
            <a:extLst>
              <a:ext uri="{FF2B5EF4-FFF2-40B4-BE49-F238E27FC236}">
                <a16:creationId xmlns:a16="http://schemas.microsoft.com/office/drawing/2014/main" id="{33A61B95-0816-7E47-9063-532B103F9E6D}"/>
              </a:ext>
            </a:extLst>
          </p:cNvPr>
          <p:cNvSpPr/>
          <p:nvPr/>
        </p:nvSpPr>
        <p:spPr>
          <a:xfrm>
            <a:off x="10072669" y="4845968"/>
            <a:ext cx="2004576" cy="111778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a:t>Coding</a:t>
            </a:r>
          </a:p>
        </p:txBody>
      </p:sp>
      <p:sp>
        <p:nvSpPr>
          <p:cNvPr id="33" name="Rectangle 32">
            <a:extLst>
              <a:ext uri="{FF2B5EF4-FFF2-40B4-BE49-F238E27FC236}">
                <a16:creationId xmlns:a16="http://schemas.microsoft.com/office/drawing/2014/main" id="{AC99E03B-71B2-3C40-996E-92291C9E9183}"/>
              </a:ext>
            </a:extLst>
          </p:cNvPr>
          <p:cNvSpPr/>
          <p:nvPr/>
        </p:nvSpPr>
        <p:spPr>
          <a:xfrm>
            <a:off x="160768" y="4885789"/>
            <a:ext cx="2264229" cy="111778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a:t>Analog Communication</a:t>
            </a:r>
          </a:p>
        </p:txBody>
      </p:sp>
      <p:sp>
        <p:nvSpPr>
          <p:cNvPr id="2" name="Rectangle 1">
            <a:extLst>
              <a:ext uri="{FF2B5EF4-FFF2-40B4-BE49-F238E27FC236}">
                <a16:creationId xmlns:a16="http://schemas.microsoft.com/office/drawing/2014/main" id="{6E4BBC0C-4CDC-CF4D-9A23-37621725E9F4}"/>
              </a:ext>
            </a:extLst>
          </p:cNvPr>
          <p:cNvSpPr/>
          <p:nvPr/>
        </p:nvSpPr>
        <p:spPr>
          <a:xfrm>
            <a:off x="1945178" y="3998842"/>
            <a:ext cx="1313411" cy="669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MAC</a:t>
            </a:r>
          </a:p>
        </p:txBody>
      </p:sp>
      <p:sp>
        <p:nvSpPr>
          <p:cNvPr id="34" name="Rectangle 33">
            <a:extLst>
              <a:ext uri="{FF2B5EF4-FFF2-40B4-BE49-F238E27FC236}">
                <a16:creationId xmlns:a16="http://schemas.microsoft.com/office/drawing/2014/main" id="{8E010077-7F84-6042-A6AE-236FF1C8EB1A}"/>
              </a:ext>
            </a:extLst>
          </p:cNvPr>
          <p:cNvSpPr/>
          <p:nvPr/>
        </p:nvSpPr>
        <p:spPr>
          <a:xfrm>
            <a:off x="9368797" y="3984691"/>
            <a:ext cx="1313411" cy="669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LLC</a:t>
            </a:r>
          </a:p>
        </p:txBody>
      </p:sp>
    </p:spTree>
    <p:extLst>
      <p:ext uri="{BB962C8B-B14F-4D97-AF65-F5344CB8AC3E}">
        <p14:creationId xmlns:p14="http://schemas.microsoft.com/office/powerpoint/2010/main" val="3957613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396B7C-188A-794A-9440-32DB30CEFCF1}"/>
              </a:ext>
            </a:extLst>
          </p:cNvPr>
          <p:cNvSpPr>
            <a:spLocks noGrp="1"/>
          </p:cNvSpPr>
          <p:nvPr>
            <p:ph type="title"/>
          </p:nvPr>
        </p:nvSpPr>
        <p:spPr/>
        <p:txBody>
          <a:bodyPr/>
          <a:lstStyle/>
          <a:p>
            <a:r>
              <a:rPr lang="en-US" dirty="0"/>
              <a:t>CRC – Example </a:t>
            </a:r>
          </a:p>
        </p:txBody>
      </p:sp>
      <p:pic>
        <p:nvPicPr>
          <p:cNvPr id="4" name="Picture 3">
            <a:extLst>
              <a:ext uri="{FF2B5EF4-FFF2-40B4-BE49-F238E27FC236}">
                <a16:creationId xmlns:a16="http://schemas.microsoft.com/office/drawing/2014/main" id="{FE934334-137D-124E-BCBD-6E7377EE08C9}"/>
              </a:ext>
            </a:extLst>
          </p:cNvPr>
          <p:cNvPicPr>
            <a:picLocks noChangeAspect="1"/>
          </p:cNvPicPr>
          <p:nvPr/>
        </p:nvPicPr>
        <p:blipFill>
          <a:blip r:embed="rId2"/>
          <a:stretch>
            <a:fillRect/>
          </a:stretch>
        </p:blipFill>
        <p:spPr>
          <a:xfrm>
            <a:off x="4787899" y="1023619"/>
            <a:ext cx="5736013" cy="5736013"/>
          </a:xfrm>
          <a:prstGeom prst="rect">
            <a:avLst/>
          </a:prstGeom>
        </p:spPr>
      </p:pic>
      <p:sp>
        <p:nvSpPr>
          <p:cNvPr id="5" name="TextBox 4">
            <a:extLst>
              <a:ext uri="{FF2B5EF4-FFF2-40B4-BE49-F238E27FC236}">
                <a16:creationId xmlns:a16="http://schemas.microsoft.com/office/drawing/2014/main" id="{00881B61-E005-DB4B-9F04-26AE81599ACF}"/>
              </a:ext>
            </a:extLst>
          </p:cNvPr>
          <p:cNvSpPr txBox="1"/>
          <p:nvPr/>
        </p:nvSpPr>
        <p:spPr>
          <a:xfrm>
            <a:off x="415636" y="5270269"/>
            <a:ext cx="6866313" cy="923330"/>
          </a:xfrm>
          <a:prstGeom prst="rect">
            <a:avLst/>
          </a:prstGeom>
          <a:noFill/>
        </p:spPr>
        <p:txBody>
          <a:bodyPr wrap="square" rtlCol="0">
            <a:spAutoFit/>
          </a:bodyPr>
          <a:lstStyle/>
          <a:p>
            <a:r>
              <a:rPr lang="en-US" b="1" dirty="0"/>
              <a:t>Source: </a:t>
            </a:r>
            <a:r>
              <a:rPr lang="en-US" b="1" dirty="0">
                <a:hlinkClick r:id="rId3"/>
              </a:rPr>
              <a:t>http://computing.dcu.ie/~humphrys/Notes/Networks/data.polynomial.html</a:t>
            </a:r>
            <a:r>
              <a:rPr lang="en-US" b="1" dirty="0"/>
              <a:t> </a:t>
            </a:r>
          </a:p>
        </p:txBody>
      </p:sp>
      <p:sp>
        <p:nvSpPr>
          <p:cNvPr id="6" name="TextBox 5">
            <a:extLst>
              <a:ext uri="{FF2B5EF4-FFF2-40B4-BE49-F238E27FC236}">
                <a16:creationId xmlns:a16="http://schemas.microsoft.com/office/drawing/2014/main" id="{1212FBA2-6D79-1B4F-BB5F-42646F19CA72}"/>
              </a:ext>
            </a:extLst>
          </p:cNvPr>
          <p:cNvSpPr txBox="1"/>
          <p:nvPr/>
        </p:nvSpPr>
        <p:spPr>
          <a:xfrm>
            <a:off x="415636" y="2360815"/>
            <a:ext cx="4555375" cy="1200329"/>
          </a:xfrm>
          <a:prstGeom prst="rect">
            <a:avLst/>
          </a:prstGeom>
          <a:noFill/>
        </p:spPr>
        <p:txBody>
          <a:bodyPr wrap="square" rtlCol="0">
            <a:spAutoFit/>
          </a:bodyPr>
          <a:lstStyle/>
          <a:p>
            <a:r>
              <a:rPr lang="en-US" sz="2400" b="1" dirty="0"/>
              <a:t>A polynomial code with r check bits can detect all burst errors less than on equal to r</a:t>
            </a:r>
          </a:p>
        </p:txBody>
      </p:sp>
    </p:spTree>
    <p:extLst>
      <p:ext uri="{BB962C8B-B14F-4D97-AF65-F5344CB8AC3E}">
        <p14:creationId xmlns:p14="http://schemas.microsoft.com/office/powerpoint/2010/main" val="24774609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31A806-FBCF-E044-9023-5622894EADA2}"/>
              </a:ext>
            </a:extLst>
          </p:cNvPr>
          <p:cNvSpPr>
            <a:spLocks noGrp="1"/>
          </p:cNvSpPr>
          <p:nvPr>
            <p:ph idx="1"/>
          </p:nvPr>
        </p:nvSpPr>
        <p:spPr/>
        <p:txBody>
          <a:bodyPr/>
          <a:lstStyle/>
          <a:p>
            <a:r>
              <a:rPr lang="en-US" dirty="0"/>
              <a:t>Let a frame consists of m data bits and r check bits</a:t>
            </a:r>
          </a:p>
          <a:p>
            <a:endParaRPr lang="en-US" dirty="0"/>
          </a:p>
          <a:p>
            <a:r>
              <a:rPr lang="en-US" b="1" dirty="0"/>
              <a:t>Block codes: </a:t>
            </a:r>
            <a:r>
              <a:rPr lang="en-US" dirty="0"/>
              <a:t>The r check bits are computed solely as a function of the m data bits</a:t>
            </a:r>
          </a:p>
          <a:p>
            <a:endParaRPr lang="en-US" b="1" dirty="0"/>
          </a:p>
          <a:p>
            <a:r>
              <a:rPr lang="en-US" b="1" dirty="0"/>
              <a:t>Linear codes: </a:t>
            </a:r>
            <a:r>
              <a:rPr lang="en-US" dirty="0"/>
              <a:t>The r check bits are computed as a linear function of the m data bits, example: XOR with modulo 2 arithmetic </a:t>
            </a:r>
          </a:p>
          <a:p>
            <a:endParaRPr lang="en-US" dirty="0"/>
          </a:p>
          <a:p>
            <a:r>
              <a:rPr lang="en-US" dirty="0"/>
              <a:t>Error correcting codes – the r check bits that are sent with the data bits for correcting a single or multiple bit errors during the transmission  </a:t>
            </a:r>
            <a:endParaRPr lang="en-US" b="1" dirty="0"/>
          </a:p>
        </p:txBody>
      </p:sp>
      <p:sp>
        <p:nvSpPr>
          <p:cNvPr id="3" name="Title 2">
            <a:extLst>
              <a:ext uri="{FF2B5EF4-FFF2-40B4-BE49-F238E27FC236}">
                <a16:creationId xmlns:a16="http://schemas.microsoft.com/office/drawing/2014/main" id="{4CA48BD3-4090-9046-B884-D0F1413D3A65}"/>
              </a:ext>
            </a:extLst>
          </p:cNvPr>
          <p:cNvSpPr>
            <a:spLocks noGrp="1"/>
          </p:cNvSpPr>
          <p:nvPr>
            <p:ph type="title"/>
          </p:nvPr>
        </p:nvSpPr>
        <p:spPr/>
        <p:txBody>
          <a:bodyPr/>
          <a:lstStyle/>
          <a:p>
            <a:r>
              <a:rPr lang="en-US" dirty="0"/>
              <a:t>Forward Error Correction (FEC) </a:t>
            </a:r>
          </a:p>
        </p:txBody>
      </p:sp>
    </p:spTree>
    <p:extLst>
      <p:ext uri="{BB962C8B-B14F-4D97-AF65-F5344CB8AC3E}">
        <p14:creationId xmlns:p14="http://schemas.microsoft.com/office/powerpoint/2010/main" val="3151374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F0AC1C-326E-714B-88B6-C1BB96E2C0E1}"/>
              </a:ext>
            </a:extLst>
          </p:cNvPr>
          <p:cNvSpPr>
            <a:spLocks noGrp="1"/>
          </p:cNvSpPr>
          <p:nvPr>
            <p:ph idx="1"/>
          </p:nvPr>
        </p:nvSpPr>
        <p:spPr/>
        <p:txBody>
          <a:bodyPr/>
          <a:lstStyle/>
          <a:p>
            <a:r>
              <a:rPr lang="en-US" dirty="0"/>
              <a:t>The number of bit positions in which two codeword differs (Hamming, 1950) </a:t>
            </a:r>
          </a:p>
          <a:p>
            <a:endParaRPr lang="en-US" dirty="0"/>
          </a:p>
          <a:p>
            <a:r>
              <a:rPr lang="en-US" dirty="0"/>
              <a:t>Example</a:t>
            </a:r>
          </a:p>
          <a:p>
            <a:pPr marL="0" indent="0">
              <a:buNone/>
            </a:pPr>
            <a:r>
              <a:rPr lang="en-US" dirty="0"/>
              <a:t>	Codeword-1		11001101</a:t>
            </a:r>
          </a:p>
          <a:p>
            <a:pPr marL="0" indent="0">
              <a:buNone/>
            </a:pPr>
            <a:r>
              <a:rPr lang="en-US" dirty="0"/>
              <a:t>	Codeword-2		01001010</a:t>
            </a:r>
          </a:p>
          <a:p>
            <a:pPr marL="0" indent="0">
              <a:buNone/>
            </a:pPr>
            <a:r>
              <a:rPr lang="en-US" dirty="0"/>
              <a:t>	XOR			10000111</a:t>
            </a:r>
          </a:p>
          <a:p>
            <a:pPr marL="0" indent="0">
              <a:buNone/>
            </a:pPr>
            <a:r>
              <a:rPr lang="en-US" dirty="0"/>
              <a:t>	Hamming distance </a:t>
            </a:r>
            <a:r>
              <a:rPr lang="en-US"/>
              <a:t>is 4</a:t>
            </a:r>
            <a:endParaRPr lang="en-US" dirty="0"/>
          </a:p>
          <a:p>
            <a:pPr marL="0" indent="0">
              <a:buNone/>
            </a:pPr>
            <a:endParaRPr lang="en-US" dirty="0"/>
          </a:p>
          <a:p>
            <a:r>
              <a:rPr lang="en-US" dirty="0"/>
              <a:t>If two codewords are a Hamming distance d apart, it will require d single bit errors to convert one into another </a:t>
            </a:r>
          </a:p>
        </p:txBody>
      </p:sp>
      <p:sp>
        <p:nvSpPr>
          <p:cNvPr id="3" name="Title 2">
            <a:extLst>
              <a:ext uri="{FF2B5EF4-FFF2-40B4-BE49-F238E27FC236}">
                <a16:creationId xmlns:a16="http://schemas.microsoft.com/office/drawing/2014/main" id="{02FEED8B-8D5F-A048-9B5F-A88F3BF2C554}"/>
              </a:ext>
            </a:extLst>
          </p:cNvPr>
          <p:cNvSpPr>
            <a:spLocks noGrp="1"/>
          </p:cNvSpPr>
          <p:nvPr>
            <p:ph type="title"/>
          </p:nvPr>
        </p:nvSpPr>
        <p:spPr/>
        <p:txBody>
          <a:bodyPr/>
          <a:lstStyle/>
          <a:p>
            <a:r>
              <a:rPr lang="en-US" dirty="0"/>
              <a:t>Hamming Distance </a:t>
            </a:r>
          </a:p>
        </p:txBody>
      </p:sp>
    </p:spTree>
    <p:extLst>
      <p:ext uri="{BB962C8B-B14F-4D97-AF65-F5344CB8AC3E}">
        <p14:creationId xmlns:p14="http://schemas.microsoft.com/office/powerpoint/2010/main" val="19021466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041999-80AD-4244-8992-CB48D68C5354}"/>
              </a:ext>
            </a:extLst>
          </p:cNvPr>
          <p:cNvSpPr>
            <a:spLocks noGrp="1"/>
          </p:cNvSpPr>
          <p:nvPr>
            <p:ph idx="1"/>
          </p:nvPr>
        </p:nvSpPr>
        <p:spPr/>
        <p:txBody>
          <a:bodyPr/>
          <a:lstStyle/>
          <a:p>
            <a:r>
              <a:rPr lang="en-US" dirty="0"/>
              <a:t>Number of possible m bit data messages 2</a:t>
            </a:r>
            <a:r>
              <a:rPr lang="en-US" baseline="30000" dirty="0"/>
              <a:t>m</a:t>
            </a:r>
            <a:endParaRPr lang="en-US" dirty="0"/>
          </a:p>
          <a:p>
            <a:endParaRPr lang="en-US" dirty="0"/>
          </a:p>
          <a:p>
            <a:r>
              <a:rPr lang="en-US" dirty="0"/>
              <a:t>Number of possible </a:t>
            </a:r>
            <a:r>
              <a:rPr lang="en-US" dirty="0" err="1"/>
              <a:t>m+r</a:t>
            </a:r>
            <a:r>
              <a:rPr lang="en-US" dirty="0"/>
              <a:t> codewords 2</a:t>
            </a:r>
            <a:r>
              <a:rPr lang="en-US" baseline="30000" dirty="0"/>
              <a:t>m+r </a:t>
            </a:r>
            <a:r>
              <a:rPr lang="en-US" dirty="0"/>
              <a:t>– all the codewords are not valid codewords </a:t>
            </a:r>
          </a:p>
          <a:p>
            <a:pPr lvl="1"/>
            <a:r>
              <a:rPr lang="en-US" dirty="0"/>
              <a:t>We can have 2</a:t>
            </a:r>
            <a:r>
              <a:rPr lang="en-US" baseline="30000" dirty="0"/>
              <a:t>m </a:t>
            </a:r>
            <a:r>
              <a:rPr lang="en-US" dirty="0"/>
              <a:t>different codewords corresponding to 2</a:t>
            </a:r>
            <a:r>
              <a:rPr lang="en-US" baseline="30000" dirty="0"/>
              <a:t>m </a:t>
            </a:r>
            <a:r>
              <a:rPr lang="en-US" dirty="0"/>
              <a:t>different messages </a:t>
            </a:r>
          </a:p>
          <a:p>
            <a:pPr lvl="1"/>
            <a:endParaRPr lang="en-US" dirty="0"/>
          </a:p>
          <a:p>
            <a:r>
              <a:rPr lang="en-US" dirty="0"/>
              <a:t>To </a:t>
            </a:r>
            <a:r>
              <a:rPr lang="en-US" b="1" dirty="0"/>
              <a:t>detect </a:t>
            </a:r>
            <a:r>
              <a:rPr lang="en-US" dirty="0"/>
              <a:t>d bit errors, we need to ensure that the Hamming distance between two valid codewords is d+1 </a:t>
            </a:r>
          </a:p>
        </p:txBody>
      </p:sp>
      <p:sp>
        <p:nvSpPr>
          <p:cNvPr id="3" name="Title 2">
            <a:extLst>
              <a:ext uri="{FF2B5EF4-FFF2-40B4-BE49-F238E27FC236}">
                <a16:creationId xmlns:a16="http://schemas.microsoft.com/office/drawing/2014/main" id="{3F9A8B1B-C069-0F48-9282-2689DB480E90}"/>
              </a:ext>
            </a:extLst>
          </p:cNvPr>
          <p:cNvSpPr>
            <a:spLocks noGrp="1"/>
          </p:cNvSpPr>
          <p:nvPr>
            <p:ph type="title"/>
          </p:nvPr>
        </p:nvSpPr>
        <p:spPr/>
        <p:txBody>
          <a:bodyPr/>
          <a:lstStyle/>
          <a:p>
            <a:r>
              <a:rPr lang="en-US" dirty="0"/>
              <a:t>Hamming Distance for Error Detection</a:t>
            </a:r>
          </a:p>
        </p:txBody>
      </p:sp>
      <p:sp>
        <p:nvSpPr>
          <p:cNvPr id="4" name="Oval 3">
            <a:extLst>
              <a:ext uri="{FF2B5EF4-FFF2-40B4-BE49-F238E27FC236}">
                <a16:creationId xmlns:a16="http://schemas.microsoft.com/office/drawing/2014/main" id="{9BA7EB56-8A58-3D46-8ED3-09897227B3A4}"/>
              </a:ext>
            </a:extLst>
          </p:cNvPr>
          <p:cNvSpPr/>
          <p:nvPr/>
        </p:nvSpPr>
        <p:spPr>
          <a:xfrm>
            <a:off x="5818909" y="5676182"/>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CC1BF22-8C7E-4842-9B05-72FA8E5C3D64}"/>
              </a:ext>
            </a:extLst>
          </p:cNvPr>
          <p:cNvSpPr/>
          <p:nvPr/>
        </p:nvSpPr>
        <p:spPr>
          <a:xfrm>
            <a:off x="4896196" y="4770095"/>
            <a:ext cx="2028306" cy="1995054"/>
          </a:xfrm>
          <a:prstGeom prst="ellipse">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29490C38-D411-EC47-8009-E99FD091B04F}"/>
              </a:ext>
            </a:extLst>
          </p:cNvPr>
          <p:cNvCxnSpPr>
            <a:cxnSpLocks/>
            <a:stCxn id="4" idx="7"/>
            <a:endCxn id="5" idx="7"/>
          </p:cNvCxnSpPr>
          <p:nvPr/>
        </p:nvCxnSpPr>
        <p:spPr>
          <a:xfrm flipV="1">
            <a:off x="5975007" y="5062264"/>
            <a:ext cx="652456" cy="64070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F2A1587-A499-834C-9689-0AA1B6640078}"/>
              </a:ext>
            </a:extLst>
          </p:cNvPr>
          <p:cNvSpPr txBox="1"/>
          <p:nvPr/>
        </p:nvSpPr>
        <p:spPr>
          <a:xfrm>
            <a:off x="5908726" y="5115470"/>
            <a:ext cx="349776" cy="461665"/>
          </a:xfrm>
          <a:prstGeom prst="rect">
            <a:avLst/>
          </a:prstGeom>
          <a:noFill/>
        </p:spPr>
        <p:txBody>
          <a:bodyPr wrap="none" rtlCol="0">
            <a:spAutoFit/>
          </a:bodyPr>
          <a:lstStyle/>
          <a:p>
            <a:r>
              <a:rPr lang="en-US" sz="2400" b="1" dirty="0"/>
              <a:t>d</a:t>
            </a:r>
          </a:p>
        </p:txBody>
      </p:sp>
      <p:sp>
        <p:nvSpPr>
          <p:cNvPr id="10" name="Oval 9">
            <a:extLst>
              <a:ext uri="{FF2B5EF4-FFF2-40B4-BE49-F238E27FC236}">
                <a16:creationId xmlns:a16="http://schemas.microsoft.com/office/drawing/2014/main" id="{F8F69C93-DB61-A743-928A-51D95A13185A}"/>
              </a:ext>
            </a:extLst>
          </p:cNvPr>
          <p:cNvSpPr/>
          <p:nvPr/>
        </p:nvSpPr>
        <p:spPr>
          <a:xfrm>
            <a:off x="7035333" y="5828582"/>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39517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8193DA-DCB0-4840-8D6E-60BFCA60EF98}"/>
              </a:ext>
            </a:extLst>
          </p:cNvPr>
          <p:cNvSpPr>
            <a:spLocks noGrp="1"/>
          </p:cNvSpPr>
          <p:nvPr>
            <p:ph idx="1"/>
          </p:nvPr>
        </p:nvSpPr>
        <p:spPr>
          <a:xfrm>
            <a:off x="356839" y="1137424"/>
            <a:ext cx="11552663" cy="5349838"/>
          </a:xfrm>
        </p:spPr>
        <p:txBody>
          <a:bodyPr/>
          <a:lstStyle/>
          <a:p>
            <a:r>
              <a:rPr lang="en-US" dirty="0"/>
              <a:t>We need to map every invalid codeword to a valid codeword </a:t>
            </a:r>
          </a:p>
          <a:p>
            <a:endParaRPr lang="en-US" dirty="0"/>
          </a:p>
          <a:p>
            <a:r>
              <a:rPr lang="en-US" dirty="0"/>
              <a:t>To correct d single-bit errors, the minimum Hamming distance between two codewords should be at least 2d+1</a:t>
            </a:r>
          </a:p>
        </p:txBody>
      </p:sp>
      <p:sp>
        <p:nvSpPr>
          <p:cNvPr id="3" name="Title 2">
            <a:extLst>
              <a:ext uri="{FF2B5EF4-FFF2-40B4-BE49-F238E27FC236}">
                <a16:creationId xmlns:a16="http://schemas.microsoft.com/office/drawing/2014/main" id="{1E8BDCAF-E3F3-974E-8257-304FE84A2A39}"/>
              </a:ext>
            </a:extLst>
          </p:cNvPr>
          <p:cNvSpPr>
            <a:spLocks noGrp="1"/>
          </p:cNvSpPr>
          <p:nvPr>
            <p:ph type="title"/>
          </p:nvPr>
        </p:nvSpPr>
        <p:spPr/>
        <p:txBody>
          <a:bodyPr/>
          <a:lstStyle/>
          <a:p>
            <a:r>
              <a:rPr lang="en-US" dirty="0"/>
              <a:t>Hamming Distance for Error Correction</a:t>
            </a:r>
          </a:p>
        </p:txBody>
      </p:sp>
      <p:sp>
        <p:nvSpPr>
          <p:cNvPr id="4" name="Oval 3">
            <a:extLst>
              <a:ext uri="{FF2B5EF4-FFF2-40B4-BE49-F238E27FC236}">
                <a16:creationId xmlns:a16="http://schemas.microsoft.com/office/drawing/2014/main" id="{D1FD6AE6-905E-0B43-BE17-90A1FC56A6A6}"/>
              </a:ext>
            </a:extLst>
          </p:cNvPr>
          <p:cNvSpPr/>
          <p:nvPr/>
        </p:nvSpPr>
        <p:spPr>
          <a:xfrm>
            <a:off x="4488873" y="4179891"/>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BA76BFDA-61B4-E240-BFAD-26D7D4B772F8}"/>
              </a:ext>
            </a:extLst>
          </p:cNvPr>
          <p:cNvSpPr/>
          <p:nvPr/>
        </p:nvSpPr>
        <p:spPr>
          <a:xfrm>
            <a:off x="3566160" y="3273804"/>
            <a:ext cx="2028306" cy="1995054"/>
          </a:xfrm>
          <a:prstGeom prst="ellipse">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B4F0E450-D359-B74D-9D4B-C7BA86C5F54A}"/>
              </a:ext>
            </a:extLst>
          </p:cNvPr>
          <p:cNvCxnSpPr>
            <a:cxnSpLocks/>
            <a:stCxn id="4" idx="7"/>
            <a:endCxn id="5" idx="7"/>
          </p:cNvCxnSpPr>
          <p:nvPr/>
        </p:nvCxnSpPr>
        <p:spPr>
          <a:xfrm flipV="1">
            <a:off x="4644971" y="3565973"/>
            <a:ext cx="652456" cy="64070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0E7BDFF-9A77-8142-B0D3-7FDF1F217015}"/>
              </a:ext>
            </a:extLst>
          </p:cNvPr>
          <p:cNvSpPr txBox="1"/>
          <p:nvPr/>
        </p:nvSpPr>
        <p:spPr>
          <a:xfrm>
            <a:off x="4578690" y="3619179"/>
            <a:ext cx="349776" cy="461665"/>
          </a:xfrm>
          <a:prstGeom prst="rect">
            <a:avLst/>
          </a:prstGeom>
          <a:noFill/>
        </p:spPr>
        <p:txBody>
          <a:bodyPr wrap="none" rtlCol="0">
            <a:spAutoFit/>
          </a:bodyPr>
          <a:lstStyle/>
          <a:p>
            <a:r>
              <a:rPr lang="en-US" sz="2400" b="1" dirty="0"/>
              <a:t>d</a:t>
            </a:r>
          </a:p>
        </p:txBody>
      </p:sp>
      <p:sp>
        <p:nvSpPr>
          <p:cNvPr id="9" name="Oval 8">
            <a:extLst>
              <a:ext uri="{FF2B5EF4-FFF2-40B4-BE49-F238E27FC236}">
                <a16:creationId xmlns:a16="http://schemas.microsoft.com/office/drawing/2014/main" id="{9F895D1B-9CF6-C74B-B35B-8AD7325DE00B}"/>
              </a:ext>
            </a:extLst>
          </p:cNvPr>
          <p:cNvSpPr/>
          <p:nvPr/>
        </p:nvSpPr>
        <p:spPr>
          <a:xfrm>
            <a:off x="6673277" y="4179891"/>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6D089C0-CF55-2D4B-A5C8-134B5945E6AE}"/>
              </a:ext>
            </a:extLst>
          </p:cNvPr>
          <p:cNvSpPr/>
          <p:nvPr/>
        </p:nvSpPr>
        <p:spPr>
          <a:xfrm>
            <a:off x="5750564" y="3273804"/>
            <a:ext cx="2028306" cy="1995054"/>
          </a:xfrm>
          <a:prstGeom prst="ellipse">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3270AC9-866B-924F-BB4E-06215A52AD7C}"/>
              </a:ext>
            </a:extLst>
          </p:cNvPr>
          <p:cNvCxnSpPr>
            <a:cxnSpLocks/>
            <a:stCxn id="9" idx="7"/>
            <a:endCxn id="10" idx="7"/>
          </p:cNvCxnSpPr>
          <p:nvPr/>
        </p:nvCxnSpPr>
        <p:spPr>
          <a:xfrm flipV="1">
            <a:off x="6829375" y="3565973"/>
            <a:ext cx="652456" cy="64070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E01862F-3C28-1140-BAED-A4CEFDAA4E6D}"/>
              </a:ext>
            </a:extLst>
          </p:cNvPr>
          <p:cNvSpPr txBox="1"/>
          <p:nvPr/>
        </p:nvSpPr>
        <p:spPr>
          <a:xfrm>
            <a:off x="6763094" y="3619179"/>
            <a:ext cx="349776" cy="461665"/>
          </a:xfrm>
          <a:prstGeom prst="rect">
            <a:avLst/>
          </a:prstGeom>
          <a:noFill/>
        </p:spPr>
        <p:txBody>
          <a:bodyPr wrap="none" rtlCol="0">
            <a:spAutoFit/>
          </a:bodyPr>
          <a:lstStyle/>
          <a:p>
            <a:r>
              <a:rPr lang="en-US" sz="2400" b="1" dirty="0"/>
              <a:t>d</a:t>
            </a:r>
          </a:p>
        </p:txBody>
      </p:sp>
      <p:cxnSp>
        <p:nvCxnSpPr>
          <p:cNvPr id="14" name="Straight Arrow Connector 13">
            <a:extLst>
              <a:ext uri="{FF2B5EF4-FFF2-40B4-BE49-F238E27FC236}">
                <a16:creationId xmlns:a16="http://schemas.microsoft.com/office/drawing/2014/main" id="{08DF1D51-6460-0843-9F21-431F53559772}"/>
              </a:ext>
            </a:extLst>
          </p:cNvPr>
          <p:cNvCxnSpPr>
            <a:cxnSpLocks/>
            <a:stCxn id="4" idx="6"/>
            <a:endCxn id="9" idx="2"/>
          </p:cNvCxnSpPr>
          <p:nvPr/>
        </p:nvCxnSpPr>
        <p:spPr>
          <a:xfrm>
            <a:off x="4671753" y="4271331"/>
            <a:ext cx="2001524" cy="0"/>
          </a:xfrm>
          <a:prstGeom prst="straightConnector1">
            <a:avLst/>
          </a:prstGeom>
          <a:ln w="5715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B9EDC05-36A2-A14C-B13F-133D42F9C62E}"/>
              </a:ext>
            </a:extLst>
          </p:cNvPr>
          <p:cNvSpPr txBox="1"/>
          <p:nvPr/>
        </p:nvSpPr>
        <p:spPr>
          <a:xfrm>
            <a:off x="5196263" y="3745008"/>
            <a:ext cx="952505" cy="461665"/>
          </a:xfrm>
          <a:prstGeom prst="rect">
            <a:avLst/>
          </a:prstGeom>
          <a:noFill/>
        </p:spPr>
        <p:txBody>
          <a:bodyPr wrap="none" rtlCol="0">
            <a:spAutoFit/>
          </a:bodyPr>
          <a:lstStyle/>
          <a:p>
            <a:r>
              <a:rPr lang="en-US" sz="2400" b="1" dirty="0"/>
              <a:t>2d + 1</a:t>
            </a:r>
          </a:p>
        </p:txBody>
      </p:sp>
    </p:spTree>
    <p:extLst>
      <p:ext uri="{BB962C8B-B14F-4D97-AF65-F5344CB8AC3E}">
        <p14:creationId xmlns:p14="http://schemas.microsoft.com/office/powerpoint/2010/main" val="29234966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65DC13C-EA38-0C44-9718-5D615027E65C}"/>
              </a:ext>
            </a:extLst>
          </p:cNvPr>
          <p:cNvSpPr>
            <a:spLocks noGrp="1"/>
          </p:cNvSpPr>
          <p:nvPr>
            <p:ph idx="1"/>
          </p:nvPr>
        </p:nvSpPr>
        <p:spPr/>
        <p:txBody>
          <a:bodyPr/>
          <a:lstStyle/>
          <a:p>
            <a:r>
              <a:rPr lang="en-US" dirty="0"/>
              <a:t>Consider the four codewords </a:t>
            </a:r>
          </a:p>
          <a:p>
            <a:pPr lvl="1"/>
            <a:r>
              <a:rPr lang="en-US" dirty="0"/>
              <a:t>0000000000</a:t>
            </a:r>
          </a:p>
          <a:p>
            <a:pPr lvl="1"/>
            <a:r>
              <a:rPr lang="en-US" dirty="0"/>
              <a:t>0000011111</a:t>
            </a:r>
          </a:p>
          <a:p>
            <a:pPr lvl="1"/>
            <a:r>
              <a:rPr lang="en-US" dirty="0"/>
              <a:t>1111100000</a:t>
            </a:r>
          </a:p>
          <a:p>
            <a:pPr lvl="1"/>
            <a:r>
              <a:rPr lang="en-US" dirty="0"/>
              <a:t>1111111111</a:t>
            </a:r>
          </a:p>
          <a:p>
            <a:r>
              <a:rPr lang="en-US" dirty="0"/>
              <a:t>The hamming distance is 5 – we can correct single and double bit errors </a:t>
            </a:r>
          </a:p>
          <a:p>
            <a:endParaRPr lang="en-US" dirty="0"/>
          </a:p>
          <a:p>
            <a:r>
              <a:rPr lang="en-US" dirty="0"/>
              <a:t>If the received codeword is 1010100000, we can expect the original codeword be 1111100000</a:t>
            </a:r>
          </a:p>
          <a:p>
            <a:endParaRPr lang="en-US" dirty="0"/>
          </a:p>
          <a:p>
            <a:r>
              <a:rPr lang="en-US" dirty="0"/>
              <a:t>Say you have received 1010000000, and there are maximum three bit errors, guess the original codeword</a:t>
            </a:r>
          </a:p>
        </p:txBody>
      </p:sp>
      <p:sp>
        <p:nvSpPr>
          <p:cNvPr id="3" name="Title 2">
            <a:extLst>
              <a:ext uri="{FF2B5EF4-FFF2-40B4-BE49-F238E27FC236}">
                <a16:creationId xmlns:a16="http://schemas.microsoft.com/office/drawing/2014/main" id="{1D7C407A-3FC6-FD4D-8306-B29A1F430554}"/>
              </a:ext>
            </a:extLst>
          </p:cNvPr>
          <p:cNvSpPr>
            <a:spLocks noGrp="1"/>
          </p:cNvSpPr>
          <p:nvPr>
            <p:ph type="title"/>
          </p:nvPr>
        </p:nvSpPr>
        <p:spPr/>
        <p:txBody>
          <a:bodyPr/>
          <a:lstStyle/>
          <a:p>
            <a:r>
              <a:rPr lang="en-US" dirty="0"/>
              <a:t>Hamming Distance for Error Correction - Example</a:t>
            </a:r>
          </a:p>
        </p:txBody>
      </p:sp>
    </p:spTree>
    <p:extLst>
      <p:ext uri="{BB962C8B-B14F-4D97-AF65-F5344CB8AC3E}">
        <p14:creationId xmlns:p14="http://schemas.microsoft.com/office/powerpoint/2010/main" val="26600265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97865A-CF84-A643-8F31-154E70DD1B99}"/>
              </a:ext>
            </a:extLst>
          </p:cNvPr>
          <p:cNvSpPr>
            <a:spLocks noGrp="1"/>
          </p:cNvSpPr>
          <p:nvPr>
            <p:ph idx="1"/>
          </p:nvPr>
        </p:nvSpPr>
        <p:spPr/>
        <p:txBody>
          <a:bodyPr/>
          <a:lstStyle/>
          <a:p>
            <a:r>
              <a:rPr lang="en-US" dirty="0"/>
              <a:t>Say the data is 1000001</a:t>
            </a:r>
          </a:p>
          <a:p>
            <a:pPr marL="0" indent="0">
              <a:buNone/>
            </a:pPr>
            <a:endParaRPr lang="en-US" dirty="0"/>
          </a:p>
          <a:p>
            <a:endParaRPr lang="en-US" dirty="0"/>
          </a:p>
          <a:p>
            <a:r>
              <a:rPr lang="en-US" dirty="0"/>
              <a:t>11 = 1 + 2 + 8</a:t>
            </a:r>
          </a:p>
          <a:p>
            <a:r>
              <a:rPr lang="en-US" dirty="0"/>
              <a:t>10 = 2 +8 </a:t>
            </a:r>
          </a:p>
          <a:p>
            <a:r>
              <a:rPr lang="en-US" dirty="0"/>
              <a:t>9 = 1 + 8</a:t>
            </a:r>
          </a:p>
          <a:p>
            <a:r>
              <a:rPr lang="en-US" dirty="0"/>
              <a:t>7 = 1 + 2 + 4</a:t>
            </a:r>
          </a:p>
          <a:p>
            <a:r>
              <a:rPr lang="en-US" dirty="0"/>
              <a:t>6 = 2 + 4</a:t>
            </a:r>
          </a:p>
          <a:p>
            <a:r>
              <a:rPr lang="en-US" dirty="0"/>
              <a:t>5 = 1 + 4</a:t>
            </a:r>
          </a:p>
          <a:p>
            <a:r>
              <a:rPr lang="en-US" dirty="0"/>
              <a:t>3 = 1 + 2</a:t>
            </a:r>
          </a:p>
        </p:txBody>
      </p:sp>
      <p:sp>
        <p:nvSpPr>
          <p:cNvPr id="3" name="Title 2">
            <a:extLst>
              <a:ext uri="{FF2B5EF4-FFF2-40B4-BE49-F238E27FC236}">
                <a16:creationId xmlns:a16="http://schemas.microsoft.com/office/drawing/2014/main" id="{D3699564-1BE9-854F-BFF9-85769ED5FCAA}"/>
              </a:ext>
            </a:extLst>
          </p:cNvPr>
          <p:cNvSpPr>
            <a:spLocks noGrp="1"/>
          </p:cNvSpPr>
          <p:nvPr>
            <p:ph type="title"/>
          </p:nvPr>
        </p:nvSpPr>
        <p:spPr/>
        <p:txBody>
          <a:bodyPr/>
          <a:lstStyle/>
          <a:p>
            <a:r>
              <a:rPr lang="en-US" dirty="0"/>
              <a:t>Hamming Codes - Encoding</a:t>
            </a:r>
          </a:p>
        </p:txBody>
      </p:sp>
      <p:graphicFrame>
        <p:nvGraphicFramePr>
          <p:cNvPr id="4" name="Table 3">
            <a:extLst>
              <a:ext uri="{FF2B5EF4-FFF2-40B4-BE49-F238E27FC236}">
                <a16:creationId xmlns:a16="http://schemas.microsoft.com/office/drawing/2014/main" id="{6AA607ED-BAAF-D644-90CC-74C944DDACF1}"/>
              </a:ext>
            </a:extLst>
          </p:cNvPr>
          <p:cNvGraphicFramePr>
            <a:graphicFrameLocks noGrp="1"/>
          </p:cNvGraphicFramePr>
          <p:nvPr>
            <p:extLst>
              <p:ext uri="{D42A27DB-BD31-4B8C-83A1-F6EECF244321}">
                <p14:modId xmlns:p14="http://schemas.microsoft.com/office/powerpoint/2010/main" val="602257844"/>
              </p:ext>
            </p:extLst>
          </p:nvPr>
        </p:nvGraphicFramePr>
        <p:xfrm>
          <a:off x="2032000" y="1700567"/>
          <a:ext cx="8127999" cy="741680"/>
        </p:xfrm>
        <a:graphic>
          <a:graphicData uri="http://schemas.openxmlformats.org/drawingml/2006/table">
            <a:tbl>
              <a:tblPr firstRow="1" bandRow="1">
                <a:tableStyleId>{5C22544A-7EE6-4342-B048-85BDC9FD1C3A}</a:tableStyleId>
              </a:tblPr>
              <a:tblGrid>
                <a:gridCol w="738909">
                  <a:extLst>
                    <a:ext uri="{9D8B030D-6E8A-4147-A177-3AD203B41FA5}">
                      <a16:colId xmlns:a16="http://schemas.microsoft.com/office/drawing/2014/main" val="3596037661"/>
                    </a:ext>
                  </a:extLst>
                </a:gridCol>
                <a:gridCol w="738909">
                  <a:extLst>
                    <a:ext uri="{9D8B030D-6E8A-4147-A177-3AD203B41FA5}">
                      <a16:colId xmlns:a16="http://schemas.microsoft.com/office/drawing/2014/main" val="310103729"/>
                    </a:ext>
                  </a:extLst>
                </a:gridCol>
                <a:gridCol w="738909">
                  <a:extLst>
                    <a:ext uri="{9D8B030D-6E8A-4147-A177-3AD203B41FA5}">
                      <a16:colId xmlns:a16="http://schemas.microsoft.com/office/drawing/2014/main" val="1566074073"/>
                    </a:ext>
                  </a:extLst>
                </a:gridCol>
                <a:gridCol w="738909">
                  <a:extLst>
                    <a:ext uri="{9D8B030D-6E8A-4147-A177-3AD203B41FA5}">
                      <a16:colId xmlns:a16="http://schemas.microsoft.com/office/drawing/2014/main" val="2846310635"/>
                    </a:ext>
                  </a:extLst>
                </a:gridCol>
                <a:gridCol w="738909">
                  <a:extLst>
                    <a:ext uri="{9D8B030D-6E8A-4147-A177-3AD203B41FA5}">
                      <a16:colId xmlns:a16="http://schemas.microsoft.com/office/drawing/2014/main" val="3153931345"/>
                    </a:ext>
                  </a:extLst>
                </a:gridCol>
                <a:gridCol w="738909">
                  <a:extLst>
                    <a:ext uri="{9D8B030D-6E8A-4147-A177-3AD203B41FA5}">
                      <a16:colId xmlns:a16="http://schemas.microsoft.com/office/drawing/2014/main" val="2605374908"/>
                    </a:ext>
                  </a:extLst>
                </a:gridCol>
                <a:gridCol w="738909">
                  <a:extLst>
                    <a:ext uri="{9D8B030D-6E8A-4147-A177-3AD203B41FA5}">
                      <a16:colId xmlns:a16="http://schemas.microsoft.com/office/drawing/2014/main" val="1090643981"/>
                    </a:ext>
                  </a:extLst>
                </a:gridCol>
                <a:gridCol w="738909">
                  <a:extLst>
                    <a:ext uri="{9D8B030D-6E8A-4147-A177-3AD203B41FA5}">
                      <a16:colId xmlns:a16="http://schemas.microsoft.com/office/drawing/2014/main" val="2218079686"/>
                    </a:ext>
                  </a:extLst>
                </a:gridCol>
                <a:gridCol w="738909">
                  <a:extLst>
                    <a:ext uri="{9D8B030D-6E8A-4147-A177-3AD203B41FA5}">
                      <a16:colId xmlns:a16="http://schemas.microsoft.com/office/drawing/2014/main" val="822193652"/>
                    </a:ext>
                  </a:extLst>
                </a:gridCol>
                <a:gridCol w="738909">
                  <a:extLst>
                    <a:ext uri="{9D8B030D-6E8A-4147-A177-3AD203B41FA5}">
                      <a16:colId xmlns:a16="http://schemas.microsoft.com/office/drawing/2014/main" val="563411643"/>
                    </a:ext>
                  </a:extLst>
                </a:gridCol>
                <a:gridCol w="738909">
                  <a:extLst>
                    <a:ext uri="{9D8B030D-6E8A-4147-A177-3AD203B41FA5}">
                      <a16:colId xmlns:a16="http://schemas.microsoft.com/office/drawing/2014/main" val="1790037077"/>
                    </a:ext>
                  </a:extLst>
                </a:gridCol>
              </a:tblGrid>
              <a:tr h="370840">
                <a:tc>
                  <a:txBody>
                    <a:bodyPr/>
                    <a:lstStyle/>
                    <a:p>
                      <a:pPr algn="ctr"/>
                      <a:r>
                        <a:rPr lang="en-US" b="1" dirty="0"/>
                        <a:t>P1</a:t>
                      </a:r>
                    </a:p>
                  </a:txBody>
                  <a:tcPr/>
                </a:tc>
                <a:tc>
                  <a:txBody>
                    <a:bodyPr/>
                    <a:lstStyle/>
                    <a:p>
                      <a:pPr algn="ctr"/>
                      <a:r>
                        <a:rPr lang="en-US" b="1" dirty="0"/>
                        <a:t>P2</a:t>
                      </a:r>
                    </a:p>
                  </a:txBody>
                  <a:tcPr/>
                </a:tc>
                <a:tc>
                  <a:txBody>
                    <a:bodyPr/>
                    <a:lstStyle/>
                    <a:p>
                      <a:pPr algn="ctr"/>
                      <a:r>
                        <a:rPr lang="en-US" b="1" dirty="0"/>
                        <a:t>M3</a:t>
                      </a:r>
                    </a:p>
                  </a:txBody>
                  <a:tcPr/>
                </a:tc>
                <a:tc>
                  <a:txBody>
                    <a:bodyPr/>
                    <a:lstStyle/>
                    <a:p>
                      <a:pPr algn="ctr"/>
                      <a:r>
                        <a:rPr lang="en-US" b="1" dirty="0"/>
                        <a:t>P4</a:t>
                      </a:r>
                    </a:p>
                  </a:txBody>
                  <a:tcPr/>
                </a:tc>
                <a:tc>
                  <a:txBody>
                    <a:bodyPr/>
                    <a:lstStyle/>
                    <a:p>
                      <a:pPr algn="ctr"/>
                      <a:r>
                        <a:rPr lang="en-US" b="1" dirty="0"/>
                        <a:t>M5</a:t>
                      </a:r>
                    </a:p>
                  </a:txBody>
                  <a:tcPr/>
                </a:tc>
                <a:tc>
                  <a:txBody>
                    <a:bodyPr/>
                    <a:lstStyle/>
                    <a:p>
                      <a:pPr algn="ctr"/>
                      <a:r>
                        <a:rPr lang="en-US" b="1" dirty="0"/>
                        <a:t>M6</a:t>
                      </a:r>
                    </a:p>
                  </a:txBody>
                  <a:tcPr/>
                </a:tc>
                <a:tc>
                  <a:txBody>
                    <a:bodyPr/>
                    <a:lstStyle/>
                    <a:p>
                      <a:pPr algn="ctr"/>
                      <a:r>
                        <a:rPr lang="en-US" b="1" dirty="0"/>
                        <a:t>M7</a:t>
                      </a:r>
                    </a:p>
                  </a:txBody>
                  <a:tcPr/>
                </a:tc>
                <a:tc>
                  <a:txBody>
                    <a:bodyPr/>
                    <a:lstStyle/>
                    <a:p>
                      <a:pPr algn="ctr"/>
                      <a:r>
                        <a:rPr lang="en-US" b="1" dirty="0"/>
                        <a:t>P8</a:t>
                      </a:r>
                    </a:p>
                  </a:txBody>
                  <a:tcPr/>
                </a:tc>
                <a:tc>
                  <a:txBody>
                    <a:bodyPr/>
                    <a:lstStyle/>
                    <a:p>
                      <a:pPr algn="ctr"/>
                      <a:r>
                        <a:rPr lang="en-US" b="1" dirty="0"/>
                        <a:t>M9</a:t>
                      </a:r>
                    </a:p>
                  </a:txBody>
                  <a:tcPr/>
                </a:tc>
                <a:tc>
                  <a:txBody>
                    <a:bodyPr/>
                    <a:lstStyle/>
                    <a:p>
                      <a:pPr algn="ctr"/>
                      <a:r>
                        <a:rPr lang="en-US" b="1" dirty="0"/>
                        <a:t>M10</a:t>
                      </a:r>
                    </a:p>
                  </a:txBody>
                  <a:tcPr/>
                </a:tc>
                <a:tc>
                  <a:txBody>
                    <a:bodyPr/>
                    <a:lstStyle/>
                    <a:p>
                      <a:pPr algn="ctr"/>
                      <a:r>
                        <a:rPr lang="en-US" b="1" dirty="0"/>
                        <a:t>M11</a:t>
                      </a:r>
                    </a:p>
                  </a:txBody>
                  <a:tcPr/>
                </a:tc>
                <a:extLst>
                  <a:ext uri="{0D108BD9-81ED-4DB2-BD59-A6C34878D82A}">
                    <a16:rowId xmlns:a16="http://schemas.microsoft.com/office/drawing/2014/main" val="537774030"/>
                  </a:ext>
                </a:extLst>
              </a:tr>
              <a:tr h="370840">
                <a:tc>
                  <a:txBody>
                    <a:bodyPr/>
                    <a:lstStyle/>
                    <a:p>
                      <a:pPr algn="ctr"/>
                      <a:r>
                        <a:rPr lang="en-US" b="1" dirty="0"/>
                        <a:t>0</a:t>
                      </a:r>
                    </a:p>
                  </a:txBody>
                  <a:tcPr/>
                </a:tc>
                <a:tc>
                  <a:txBody>
                    <a:bodyPr/>
                    <a:lstStyle/>
                    <a:p>
                      <a:pPr algn="ctr"/>
                      <a:r>
                        <a:rPr lang="en-US" b="1" dirty="0"/>
                        <a:t>0</a:t>
                      </a:r>
                    </a:p>
                  </a:txBody>
                  <a:tcPr/>
                </a:tc>
                <a:tc>
                  <a:txBody>
                    <a:bodyPr/>
                    <a:lstStyle/>
                    <a:p>
                      <a:pPr algn="ctr"/>
                      <a:r>
                        <a:rPr lang="en-US" b="1" dirty="0"/>
                        <a:t>1</a:t>
                      </a:r>
                    </a:p>
                  </a:txBody>
                  <a:tcPr/>
                </a:tc>
                <a:tc>
                  <a:txBody>
                    <a:bodyPr/>
                    <a:lstStyle/>
                    <a:p>
                      <a:pPr algn="ctr"/>
                      <a:r>
                        <a:rPr lang="en-US" b="1" dirty="0"/>
                        <a:t>0</a:t>
                      </a:r>
                    </a:p>
                  </a:txBody>
                  <a:tcPr/>
                </a:tc>
                <a:tc>
                  <a:txBody>
                    <a:bodyPr/>
                    <a:lstStyle/>
                    <a:p>
                      <a:pPr algn="ctr"/>
                      <a:r>
                        <a:rPr lang="en-US" b="1" dirty="0"/>
                        <a:t>0</a:t>
                      </a:r>
                    </a:p>
                  </a:txBody>
                  <a:tcPr/>
                </a:tc>
                <a:tc>
                  <a:txBody>
                    <a:bodyPr/>
                    <a:lstStyle/>
                    <a:p>
                      <a:pPr algn="ctr"/>
                      <a:r>
                        <a:rPr lang="en-US" b="1" dirty="0"/>
                        <a:t>0</a:t>
                      </a:r>
                    </a:p>
                  </a:txBody>
                  <a:tcPr/>
                </a:tc>
                <a:tc>
                  <a:txBody>
                    <a:bodyPr/>
                    <a:lstStyle/>
                    <a:p>
                      <a:pPr algn="ctr"/>
                      <a:r>
                        <a:rPr lang="en-US" b="1" dirty="0"/>
                        <a:t>0</a:t>
                      </a:r>
                    </a:p>
                  </a:txBody>
                  <a:tcPr/>
                </a:tc>
                <a:tc>
                  <a:txBody>
                    <a:bodyPr/>
                    <a:lstStyle/>
                    <a:p>
                      <a:pPr algn="ctr"/>
                      <a:r>
                        <a:rPr lang="en-US" b="1" dirty="0"/>
                        <a:t>1</a:t>
                      </a:r>
                    </a:p>
                  </a:txBody>
                  <a:tcPr/>
                </a:tc>
                <a:tc>
                  <a:txBody>
                    <a:bodyPr/>
                    <a:lstStyle/>
                    <a:p>
                      <a:pPr algn="ctr"/>
                      <a:r>
                        <a:rPr lang="en-US" b="1" dirty="0"/>
                        <a:t>0</a:t>
                      </a:r>
                    </a:p>
                  </a:txBody>
                  <a:tcPr/>
                </a:tc>
                <a:tc>
                  <a:txBody>
                    <a:bodyPr/>
                    <a:lstStyle/>
                    <a:p>
                      <a:pPr algn="ctr"/>
                      <a:r>
                        <a:rPr lang="en-US" b="1" dirty="0"/>
                        <a:t>0</a:t>
                      </a:r>
                    </a:p>
                  </a:txBody>
                  <a:tcPr/>
                </a:tc>
                <a:tc>
                  <a:txBody>
                    <a:bodyPr/>
                    <a:lstStyle/>
                    <a:p>
                      <a:pPr algn="ctr"/>
                      <a:r>
                        <a:rPr lang="en-US" b="1" dirty="0"/>
                        <a:t>1</a:t>
                      </a:r>
                    </a:p>
                  </a:txBody>
                  <a:tcPr/>
                </a:tc>
                <a:extLst>
                  <a:ext uri="{0D108BD9-81ED-4DB2-BD59-A6C34878D82A}">
                    <a16:rowId xmlns:a16="http://schemas.microsoft.com/office/drawing/2014/main" val="1408129383"/>
                  </a:ext>
                </a:extLst>
              </a:tr>
            </a:tbl>
          </a:graphicData>
        </a:graphic>
      </p:graphicFrame>
      <p:sp>
        <p:nvSpPr>
          <p:cNvPr id="5" name="TextBox 4">
            <a:extLst>
              <a:ext uri="{FF2B5EF4-FFF2-40B4-BE49-F238E27FC236}">
                <a16:creationId xmlns:a16="http://schemas.microsoft.com/office/drawing/2014/main" id="{B7753ACD-D15B-D644-81BB-3B499BEBE8C4}"/>
              </a:ext>
            </a:extLst>
          </p:cNvPr>
          <p:cNvSpPr txBox="1"/>
          <p:nvPr/>
        </p:nvSpPr>
        <p:spPr>
          <a:xfrm>
            <a:off x="3624348" y="4472247"/>
            <a:ext cx="7165571" cy="1815882"/>
          </a:xfrm>
          <a:prstGeom prst="rect">
            <a:avLst/>
          </a:prstGeom>
          <a:noFill/>
        </p:spPr>
        <p:txBody>
          <a:bodyPr wrap="square" rtlCol="0">
            <a:spAutoFit/>
          </a:bodyPr>
          <a:lstStyle/>
          <a:p>
            <a:r>
              <a:rPr lang="en-US" sz="2800" dirty="0"/>
              <a:t>2</a:t>
            </a:r>
            <a:r>
              <a:rPr lang="en-US" sz="2800" baseline="30000" dirty="0"/>
              <a:t>x</a:t>
            </a:r>
            <a:r>
              <a:rPr lang="en-US" sz="2800" dirty="0"/>
              <a:t> positions are for parity bits, rest for data bits</a:t>
            </a:r>
          </a:p>
          <a:p>
            <a:endParaRPr lang="en-US" sz="2800" dirty="0"/>
          </a:p>
          <a:p>
            <a:r>
              <a:rPr lang="en-US" sz="2800" dirty="0"/>
              <a:t>Gives a code with Hamming distance of 3</a:t>
            </a:r>
          </a:p>
          <a:p>
            <a:r>
              <a:rPr lang="en-US" sz="2800" b="1" dirty="0"/>
              <a:t>One bit error can be corrected</a:t>
            </a:r>
          </a:p>
        </p:txBody>
      </p:sp>
    </p:spTree>
    <p:extLst>
      <p:ext uri="{BB962C8B-B14F-4D97-AF65-F5344CB8AC3E}">
        <p14:creationId xmlns:p14="http://schemas.microsoft.com/office/powerpoint/2010/main" val="32553223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97865A-CF84-A643-8F31-154E70DD1B99}"/>
              </a:ext>
            </a:extLst>
          </p:cNvPr>
          <p:cNvSpPr>
            <a:spLocks noGrp="1"/>
          </p:cNvSpPr>
          <p:nvPr>
            <p:ph idx="1"/>
          </p:nvPr>
        </p:nvSpPr>
        <p:spPr/>
        <p:txBody>
          <a:bodyPr/>
          <a:lstStyle/>
          <a:p>
            <a:r>
              <a:rPr lang="en-US" dirty="0"/>
              <a:t>Single bit error in data bit</a:t>
            </a:r>
          </a:p>
          <a:p>
            <a:pPr marL="0" indent="0">
              <a:buNone/>
            </a:pPr>
            <a:endParaRPr lang="en-US" dirty="0"/>
          </a:p>
          <a:p>
            <a:endParaRPr lang="en-US" dirty="0"/>
          </a:p>
          <a:p>
            <a:r>
              <a:rPr lang="en-US" dirty="0"/>
              <a:t>11 = 1 + 2 + 8</a:t>
            </a:r>
          </a:p>
          <a:p>
            <a:r>
              <a:rPr lang="en-US" dirty="0"/>
              <a:t>10 = 2 +8 </a:t>
            </a:r>
          </a:p>
          <a:p>
            <a:r>
              <a:rPr lang="en-US" dirty="0"/>
              <a:t>9 = 1 + 8</a:t>
            </a:r>
          </a:p>
          <a:p>
            <a:r>
              <a:rPr lang="en-US" dirty="0"/>
              <a:t>7 = 1 + 2 + 4</a:t>
            </a:r>
          </a:p>
          <a:p>
            <a:r>
              <a:rPr lang="en-US" dirty="0"/>
              <a:t>6 = 2 + 4</a:t>
            </a:r>
          </a:p>
          <a:p>
            <a:r>
              <a:rPr lang="en-US" dirty="0"/>
              <a:t>5 = 1 + 4</a:t>
            </a:r>
          </a:p>
          <a:p>
            <a:r>
              <a:rPr lang="en-US" dirty="0"/>
              <a:t>3 = 1 + 2</a:t>
            </a:r>
          </a:p>
        </p:txBody>
      </p:sp>
      <p:sp>
        <p:nvSpPr>
          <p:cNvPr id="3" name="Title 2">
            <a:extLst>
              <a:ext uri="{FF2B5EF4-FFF2-40B4-BE49-F238E27FC236}">
                <a16:creationId xmlns:a16="http://schemas.microsoft.com/office/drawing/2014/main" id="{D3699564-1BE9-854F-BFF9-85769ED5FCAA}"/>
              </a:ext>
            </a:extLst>
          </p:cNvPr>
          <p:cNvSpPr>
            <a:spLocks noGrp="1"/>
          </p:cNvSpPr>
          <p:nvPr>
            <p:ph type="title"/>
          </p:nvPr>
        </p:nvSpPr>
        <p:spPr/>
        <p:txBody>
          <a:bodyPr/>
          <a:lstStyle/>
          <a:p>
            <a:r>
              <a:rPr lang="en-US" dirty="0"/>
              <a:t>Hamming Codes – Decoding with Single Bit Error</a:t>
            </a:r>
          </a:p>
        </p:txBody>
      </p:sp>
      <p:graphicFrame>
        <p:nvGraphicFramePr>
          <p:cNvPr id="4" name="Table 3">
            <a:extLst>
              <a:ext uri="{FF2B5EF4-FFF2-40B4-BE49-F238E27FC236}">
                <a16:creationId xmlns:a16="http://schemas.microsoft.com/office/drawing/2014/main" id="{6AA607ED-BAAF-D644-90CC-74C944DDACF1}"/>
              </a:ext>
            </a:extLst>
          </p:cNvPr>
          <p:cNvGraphicFramePr>
            <a:graphicFrameLocks noGrp="1"/>
          </p:cNvGraphicFramePr>
          <p:nvPr>
            <p:extLst>
              <p:ext uri="{D42A27DB-BD31-4B8C-83A1-F6EECF244321}">
                <p14:modId xmlns:p14="http://schemas.microsoft.com/office/powerpoint/2010/main" val="3653355092"/>
              </p:ext>
            </p:extLst>
          </p:nvPr>
        </p:nvGraphicFramePr>
        <p:xfrm>
          <a:off x="2032000" y="1700567"/>
          <a:ext cx="8127999" cy="741680"/>
        </p:xfrm>
        <a:graphic>
          <a:graphicData uri="http://schemas.openxmlformats.org/drawingml/2006/table">
            <a:tbl>
              <a:tblPr firstRow="1" bandRow="1">
                <a:tableStyleId>{5C22544A-7EE6-4342-B048-85BDC9FD1C3A}</a:tableStyleId>
              </a:tblPr>
              <a:tblGrid>
                <a:gridCol w="738909">
                  <a:extLst>
                    <a:ext uri="{9D8B030D-6E8A-4147-A177-3AD203B41FA5}">
                      <a16:colId xmlns:a16="http://schemas.microsoft.com/office/drawing/2014/main" val="3596037661"/>
                    </a:ext>
                  </a:extLst>
                </a:gridCol>
                <a:gridCol w="738909">
                  <a:extLst>
                    <a:ext uri="{9D8B030D-6E8A-4147-A177-3AD203B41FA5}">
                      <a16:colId xmlns:a16="http://schemas.microsoft.com/office/drawing/2014/main" val="310103729"/>
                    </a:ext>
                  </a:extLst>
                </a:gridCol>
                <a:gridCol w="738909">
                  <a:extLst>
                    <a:ext uri="{9D8B030D-6E8A-4147-A177-3AD203B41FA5}">
                      <a16:colId xmlns:a16="http://schemas.microsoft.com/office/drawing/2014/main" val="1566074073"/>
                    </a:ext>
                  </a:extLst>
                </a:gridCol>
                <a:gridCol w="738909">
                  <a:extLst>
                    <a:ext uri="{9D8B030D-6E8A-4147-A177-3AD203B41FA5}">
                      <a16:colId xmlns:a16="http://schemas.microsoft.com/office/drawing/2014/main" val="2846310635"/>
                    </a:ext>
                  </a:extLst>
                </a:gridCol>
                <a:gridCol w="738909">
                  <a:extLst>
                    <a:ext uri="{9D8B030D-6E8A-4147-A177-3AD203B41FA5}">
                      <a16:colId xmlns:a16="http://schemas.microsoft.com/office/drawing/2014/main" val="3153931345"/>
                    </a:ext>
                  </a:extLst>
                </a:gridCol>
                <a:gridCol w="738909">
                  <a:extLst>
                    <a:ext uri="{9D8B030D-6E8A-4147-A177-3AD203B41FA5}">
                      <a16:colId xmlns:a16="http://schemas.microsoft.com/office/drawing/2014/main" val="2605374908"/>
                    </a:ext>
                  </a:extLst>
                </a:gridCol>
                <a:gridCol w="738909">
                  <a:extLst>
                    <a:ext uri="{9D8B030D-6E8A-4147-A177-3AD203B41FA5}">
                      <a16:colId xmlns:a16="http://schemas.microsoft.com/office/drawing/2014/main" val="1090643981"/>
                    </a:ext>
                  </a:extLst>
                </a:gridCol>
                <a:gridCol w="738909">
                  <a:extLst>
                    <a:ext uri="{9D8B030D-6E8A-4147-A177-3AD203B41FA5}">
                      <a16:colId xmlns:a16="http://schemas.microsoft.com/office/drawing/2014/main" val="2218079686"/>
                    </a:ext>
                  </a:extLst>
                </a:gridCol>
                <a:gridCol w="738909">
                  <a:extLst>
                    <a:ext uri="{9D8B030D-6E8A-4147-A177-3AD203B41FA5}">
                      <a16:colId xmlns:a16="http://schemas.microsoft.com/office/drawing/2014/main" val="822193652"/>
                    </a:ext>
                  </a:extLst>
                </a:gridCol>
                <a:gridCol w="738909">
                  <a:extLst>
                    <a:ext uri="{9D8B030D-6E8A-4147-A177-3AD203B41FA5}">
                      <a16:colId xmlns:a16="http://schemas.microsoft.com/office/drawing/2014/main" val="563411643"/>
                    </a:ext>
                  </a:extLst>
                </a:gridCol>
                <a:gridCol w="738909">
                  <a:extLst>
                    <a:ext uri="{9D8B030D-6E8A-4147-A177-3AD203B41FA5}">
                      <a16:colId xmlns:a16="http://schemas.microsoft.com/office/drawing/2014/main" val="1790037077"/>
                    </a:ext>
                  </a:extLst>
                </a:gridCol>
              </a:tblGrid>
              <a:tr h="370840">
                <a:tc>
                  <a:txBody>
                    <a:bodyPr/>
                    <a:lstStyle/>
                    <a:p>
                      <a:pPr algn="ctr"/>
                      <a:r>
                        <a:rPr lang="en-US" b="1" dirty="0"/>
                        <a:t>P1</a:t>
                      </a:r>
                    </a:p>
                  </a:txBody>
                  <a:tcPr/>
                </a:tc>
                <a:tc>
                  <a:txBody>
                    <a:bodyPr/>
                    <a:lstStyle/>
                    <a:p>
                      <a:pPr algn="ctr"/>
                      <a:r>
                        <a:rPr lang="en-US" b="1" dirty="0"/>
                        <a:t>P2</a:t>
                      </a:r>
                    </a:p>
                  </a:txBody>
                  <a:tcPr/>
                </a:tc>
                <a:tc>
                  <a:txBody>
                    <a:bodyPr/>
                    <a:lstStyle/>
                    <a:p>
                      <a:pPr algn="ctr"/>
                      <a:r>
                        <a:rPr lang="en-US" b="1" dirty="0"/>
                        <a:t>M3</a:t>
                      </a:r>
                    </a:p>
                  </a:txBody>
                  <a:tcPr/>
                </a:tc>
                <a:tc>
                  <a:txBody>
                    <a:bodyPr/>
                    <a:lstStyle/>
                    <a:p>
                      <a:pPr algn="ctr"/>
                      <a:r>
                        <a:rPr lang="en-US" b="1" dirty="0"/>
                        <a:t>P4</a:t>
                      </a:r>
                    </a:p>
                  </a:txBody>
                  <a:tcPr/>
                </a:tc>
                <a:tc>
                  <a:txBody>
                    <a:bodyPr/>
                    <a:lstStyle/>
                    <a:p>
                      <a:pPr algn="ctr"/>
                      <a:r>
                        <a:rPr lang="en-US" b="1" dirty="0"/>
                        <a:t>M5</a:t>
                      </a:r>
                    </a:p>
                  </a:txBody>
                  <a:tcPr>
                    <a:solidFill>
                      <a:srgbClr val="FF0000"/>
                    </a:solidFill>
                  </a:tcPr>
                </a:tc>
                <a:tc>
                  <a:txBody>
                    <a:bodyPr/>
                    <a:lstStyle/>
                    <a:p>
                      <a:pPr algn="ctr"/>
                      <a:r>
                        <a:rPr lang="en-US" b="1" dirty="0"/>
                        <a:t>M6</a:t>
                      </a:r>
                    </a:p>
                  </a:txBody>
                  <a:tcPr/>
                </a:tc>
                <a:tc>
                  <a:txBody>
                    <a:bodyPr/>
                    <a:lstStyle/>
                    <a:p>
                      <a:pPr algn="ctr"/>
                      <a:r>
                        <a:rPr lang="en-US" b="1" dirty="0"/>
                        <a:t>M7</a:t>
                      </a:r>
                    </a:p>
                  </a:txBody>
                  <a:tcPr/>
                </a:tc>
                <a:tc>
                  <a:txBody>
                    <a:bodyPr/>
                    <a:lstStyle/>
                    <a:p>
                      <a:pPr algn="ctr"/>
                      <a:r>
                        <a:rPr lang="en-US" b="1" dirty="0"/>
                        <a:t>P8</a:t>
                      </a:r>
                    </a:p>
                  </a:txBody>
                  <a:tcPr/>
                </a:tc>
                <a:tc>
                  <a:txBody>
                    <a:bodyPr/>
                    <a:lstStyle/>
                    <a:p>
                      <a:pPr algn="ctr"/>
                      <a:r>
                        <a:rPr lang="en-US" b="1" dirty="0"/>
                        <a:t>M9</a:t>
                      </a:r>
                    </a:p>
                  </a:txBody>
                  <a:tcPr/>
                </a:tc>
                <a:tc>
                  <a:txBody>
                    <a:bodyPr/>
                    <a:lstStyle/>
                    <a:p>
                      <a:pPr algn="ctr"/>
                      <a:r>
                        <a:rPr lang="en-US" b="1" dirty="0"/>
                        <a:t>M10</a:t>
                      </a:r>
                    </a:p>
                  </a:txBody>
                  <a:tcPr/>
                </a:tc>
                <a:tc>
                  <a:txBody>
                    <a:bodyPr/>
                    <a:lstStyle/>
                    <a:p>
                      <a:pPr algn="ctr"/>
                      <a:r>
                        <a:rPr lang="en-US" b="1" dirty="0"/>
                        <a:t>M11</a:t>
                      </a:r>
                    </a:p>
                  </a:txBody>
                  <a:tcPr/>
                </a:tc>
                <a:extLst>
                  <a:ext uri="{0D108BD9-81ED-4DB2-BD59-A6C34878D82A}">
                    <a16:rowId xmlns:a16="http://schemas.microsoft.com/office/drawing/2014/main" val="537774030"/>
                  </a:ext>
                </a:extLst>
              </a:tr>
              <a:tr h="370840">
                <a:tc>
                  <a:txBody>
                    <a:bodyPr/>
                    <a:lstStyle/>
                    <a:p>
                      <a:pPr algn="ctr"/>
                      <a:r>
                        <a:rPr lang="en-US" b="1" dirty="0"/>
                        <a:t>0</a:t>
                      </a:r>
                    </a:p>
                  </a:txBody>
                  <a:tcPr/>
                </a:tc>
                <a:tc>
                  <a:txBody>
                    <a:bodyPr/>
                    <a:lstStyle/>
                    <a:p>
                      <a:pPr algn="ctr"/>
                      <a:r>
                        <a:rPr lang="en-US" b="1" dirty="0"/>
                        <a:t>0</a:t>
                      </a:r>
                    </a:p>
                  </a:txBody>
                  <a:tcPr/>
                </a:tc>
                <a:tc>
                  <a:txBody>
                    <a:bodyPr/>
                    <a:lstStyle/>
                    <a:p>
                      <a:pPr algn="ctr"/>
                      <a:r>
                        <a:rPr lang="en-US" b="1" dirty="0"/>
                        <a:t>1</a:t>
                      </a:r>
                    </a:p>
                  </a:txBody>
                  <a:tcPr/>
                </a:tc>
                <a:tc>
                  <a:txBody>
                    <a:bodyPr/>
                    <a:lstStyle/>
                    <a:p>
                      <a:pPr algn="ctr"/>
                      <a:r>
                        <a:rPr lang="en-US" b="1" dirty="0"/>
                        <a:t>0</a:t>
                      </a:r>
                    </a:p>
                  </a:txBody>
                  <a:tcPr/>
                </a:tc>
                <a:tc>
                  <a:txBody>
                    <a:bodyPr/>
                    <a:lstStyle/>
                    <a:p>
                      <a:pPr algn="ctr"/>
                      <a:r>
                        <a:rPr lang="en-US" b="1" dirty="0"/>
                        <a:t>1</a:t>
                      </a:r>
                    </a:p>
                  </a:txBody>
                  <a:tcPr>
                    <a:solidFill>
                      <a:srgbClr val="FF0000"/>
                    </a:solidFill>
                  </a:tcPr>
                </a:tc>
                <a:tc>
                  <a:txBody>
                    <a:bodyPr/>
                    <a:lstStyle/>
                    <a:p>
                      <a:pPr algn="ctr"/>
                      <a:r>
                        <a:rPr lang="en-US" b="1" dirty="0"/>
                        <a:t>0</a:t>
                      </a:r>
                    </a:p>
                  </a:txBody>
                  <a:tcPr/>
                </a:tc>
                <a:tc>
                  <a:txBody>
                    <a:bodyPr/>
                    <a:lstStyle/>
                    <a:p>
                      <a:pPr algn="ctr"/>
                      <a:r>
                        <a:rPr lang="en-US" b="1" dirty="0"/>
                        <a:t>0</a:t>
                      </a:r>
                    </a:p>
                  </a:txBody>
                  <a:tcPr/>
                </a:tc>
                <a:tc>
                  <a:txBody>
                    <a:bodyPr/>
                    <a:lstStyle/>
                    <a:p>
                      <a:pPr algn="ctr"/>
                      <a:r>
                        <a:rPr lang="en-US" b="1" dirty="0"/>
                        <a:t>1</a:t>
                      </a:r>
                    </a:p>
                  </a:txBody>
                  <a:tcPr/>
                </a:tc>
                <a:tc>
                  <a:txBody>
                    <a:bodyPr/>
                    <a:lstStyle/>
                    <a:p>
                      <a:pPr algn="ctr"/>
                      <a:r>
                        <a:rPr lang="en-US" b="1" dirty="0"/>
                        <a:t>0</a:t>
                      </a:r>
                    </a:p>
                  </a:txBody>
                  <a:tcPr/>
                </a:tc>
                <a:tc>
                  <a:txBody>
                    <a:bodyPr/>
                    <a:lstStyle/>
                    <a:p>
                      <a:pPr algn="ctr"/>
                      <a:r>
                        <a:rPr lang="en-US" b="1" dirty="0"/>
                        <a:t>0</a:t>
                      </a:r>
                    </a:p>
                  </a:txBody>
                  <a:tcPr/>
                </a:tc>
                <a:tc>
                  <a:txBody>
                    <a:bodyPr/>
                    <a:lstStyle/>
                    <a:p>
                      <a:pPr algn="ctr"/>
                      <a:r>
                        <a:rPr lang="en-US" b="1" dirty="0"/>
                        <a:t>1</a:t>
                      </a:r>
                    </a:p>
                  </a:txBody>
                  <a:tcPr/>
                </a:tc>
                <a:extLst>
                  <a:ext uri="{0D108BD9-81ED-4DB2-BD59-A6C34878D82A}">
                    <a16:rowId xmlns:a16="http://schemas.microsoft.com/office/drawing/2014/main" val="1408129383"/>
                  </a:ext>
                </a:extLst>
              </a:tr>
            </a:tbl>
          </a:graphicData>
        </a:graphic>
      </p:graphicFrame>
      <p:sp>
        <p:nvSpPr>
          <p:cNvPr id="5" name="TextBox 4">
            <a:extLst>
              <a:ext uri="{FF2B5EF4-FFF2-40B4-BE49-F238E27FC236}">
                <a16:creationId xmlns:a16="http://schemas.microsoft.com/office/drawing/2014/main" id="{B7753ACD-D15B-D644-81BB-3B499BEBE8C4}"/>
              </a:ext>
            </a:extLst>
          </p:cNvPr>
          <p:cNvSpPr txBox="1"/>
          <p:nvPr/>
        </p:nvSpPr>
        <p:spPr>
          <a:xfrm>
            <a:off x="3624348" y="3550733"/>
            <a:ext cx="7165571" cy="1384995"/>
          </a:xfrm>
          <a:prstGeom prst="rect">
            <a:avLst/>
          </a:prstGeom>
          <a:noFill/>
        </p:spPr>
        <p:txBody>
          <a:bodyPr wrap="square" rtlCol="0">
            <a:spAutoFit/>
          </a:bodyPr>
          <a:lstStyle/>
          <a:p>
            <a:r>
              <a:rPr lang="en-US" sz="2800" dirty="0"/>
              <a:t>Check the parity bits </a:t>
            </a:r>
          </a:p>
          <a:p>
            <a:endParaRPr lang="en-US" sz="2800" dirty="0"/>
          </a:p>
          <a:p>
            <a:r>
              <a:rPr lang="en-US" sz="2800" dirty="0"/>
              <a:t>We can find out an error in M5</a:t>
            </a:r>
          </a:p>
        </p:txBody>
      </p:sp>
    </p:spTree>
    <p:extLst>
      <p:ext uri="{BB962C8B-B14F-4D97-AF65-F5344CB8AC3E}">
        <p14:creationId xmlns:p14="http://schemas.microsoft.com/office/powerpoint/2010/main" val="21445088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97865A-CF84-A643-8F31-154E70DD1B99}"/>
              </a:ext>
            </a:extLst>
          </p:cNvPr>
          <p:cNvSpPr>
            <a:spLocks noGrp="1"/>
          </p:cNvSpPr>
          <p:nvPr>
            <p:ph idx="1"/>
          </p:nvPr>
        </p:nvSpPr>
        <p:spPr/>
        <p:txBody>
          <a:bodyPr/>
          <a:lstStyle/>
          <a:p>
            <a:r>
              <a:rPr lang="en-US" dirty="0"/>
              <a:t>Single bit error in parity bit</a:t>
            </a:r>
          </a:p>
          <a:p>
            <a:pPr marL="0" indent="0">
              <a:buNone/>
            </a:pPr>
            <a:endParaRPr lang="en-US" dirty="0"/>
          </a:p>
          <a:p>
            <a:endParaRPr lang="en-US" dirty="0"/>
          </a:p>
          <a:p>
            <a:r>
              <a:rPr lang="en-US" dirty="0"/>
              <a:t>11 = 1 + 2 + 8</a:t>
            </a:r>
          </a:p>
          <a:p>
            <a:r>
              <a:rPr lang="en-US" dirty="0"/>
              <a:t>10 = 2 +8 </a:t>
            </a:r>
          </a:p>
          <a:p>
            <a:r>
              <a:rPr lang="en-US" dirty="0"/>
              <a:t>9 = 1 + 8</a:t>
            </a:r>
          </a:p>
          <a:p>
            <a:r>
              <a:rPr lang="en-US" dirty="0"/>
              <a:t>7 = 1 + 2 + 4</a:t>
            </a:r>
          </a:p>
          <a:p>
            <a:r>
              <a:rPr lang="en-US" dirty="0"/>
              <a:t>6 = 2 + 4</a:t>
            </a:r>
          </a:p>
          <a:p>
            <a:r>
              <a:rPr lang="en-US" dirty="0"/>
              <a:t>5 = 1 + 4</a:t>
            </a:r>
          </a:p>
          <a:p>
            <a:r>
              <a:rPr lang="en-US" dirty="0"/>
              <a:t>3 = 1 + 2</a:t>
            </a:r>
          </a:p>
        </p:txBody>
      </p:sp>
      <p:sp>
        <p:nvSpPr>
          <p:cNvPr id="3" name="Title 2">
            <a:extLst>
              <a:ext uri="{FF2B5EF4-FFF2-40B4-BE49-F238E27FC236}">
                <a16:creationId xmlns:a16="http://schemas.microsoft.com/office/drawing/2014/main" id="{D3699564-1BE9-854F-BFF9-85769ED5FCAA}"/>
              </a:ext>
            </a:extLst>
          </p:cNvPr>
          <p:cNvSpPr>
            <a:spLocks noGrp="1"/>
          </p:cNvSpPr>
          <p:nvPr>
            <p:ph type="title"/>
          </p:nvPr>
        </p:nvSpPr>
        <p:spPr/>
        <p:txBody>
          <a:bodyPr/>
          <a:lstStyle/>
          <a:p>
            <a:r>
              <a:rPr lang="en-US" dirty="0"/>
              <a:t>Hamming Codes – Decoding with Single Bit Error</a:t>
            </a:r>
          </a:p>
        </p:txBody>
      </p:sp>
      <p:sp>
        <p:nvSpPr>
          <p:cNvPr id="5" name="TextBox 4">
            <a:extLst>
              <a:ext uri="{FF2B5EF4-FFF2-40B4-BE49-F238E27FC236}">
                <a16:creationId xmlns:a16="http://schemas.microsoft.com/office/drawing/2014/main" id="{B7753ACD-D15B-D644-81BB-3B499BEBE8C4}"/>
              </a:ext>
            </a:extLst>
          </p:cNvPr>
          <p:cNvSpPr txBox="1"/>
          <p:nvPr/>
        </p:nvSpPr>
        <p:spPr>
          <a:xfrm>
            <a:off x="3624348" y="3550733"/>
            <a:ext cx="7165571" cy="2677656"/>
          </a:xfrm>
          <a:prstGeom prst="rect">
            <a:avLst/>
          </a:prstGeom>
          <a:noFill/>
        </p:spPr>
        <p:txBody>
          <a:bodyPr wrap="square" rtlCol="0">
            <a:spAutoFit/>
          </a:bodyPr>
          <a:lstStyle/>
          <a:p>
            <a:r>
              <a:rPr lang="en-US" sz="2800" dirty="0"/>
              <a:t>Check the parity bits </a:t>
            </a:r>
          </a:p>
          <a:p>
            <a:endParaRPr lang="en-US" sz="2800" dirty="0"/>
          </a:p>
          <a:p>
            <a:r>
              <a:rPr lang="en-US" sz="2800" dirty="0"/>
              <a:t>We can find out a mismatch at M7, M6 and M5</a:t>
            </a:r>
          </a:p>
          <a:p>
            <a:r>
              <a:rPr lang="en-US" sz="2800" dirty="0"/>
              <a:t>We can correct at most one bit error</a:t>
            </a:r>
          </a:p>
          <a:p>
            <a:r>
              <a:rPr lang="en-US" sz="2800" dirty="0"/>
              <a:t>P4 is the common parity bit – so the error is there</a:t>
            </a:r>
          </a:p>
        </p:txBody>
      </p:sp>
      <p:graphicFrame>
        <p:nvGraphicFramePr>
          <p:cNvPr id="6" name="Table 5">
            <a:extLst>
              <a:ext uri="{FF2B5EF4-FFF2-40B4-BE49-F238E27FC236}">
                <a16:creationId xmlns:a16="http://schemas.microsoft.com/office/drawing/2014/main" id="{11A8F7D5-D72B-2E4D-A992-B7A3D8191130}"/>
              </a:ext>
            </a:extLst>
          </p:cNvPr>
          <p:cNvGraphicFramePr>
            <a:graphicFrameLocks noGrp="1"/>
          </p:cNvGraphicFramePr>
          <p:nvPr>
            <p:extLst>
              <p:ext uri="{D42A27DB-BD31-4B8C-83A1-F6EECF244321}">
                <p14:modId xmlns:p14="http://schemas.microsoft.com/office/powerpoint/2010/main" val="3650100054"/>
              </p:ext>
            </p:extLst>
          </p:nvPr>
        </p:nvGraphicFramePr>
        <p:xfrm>
          <a:off x="2032000" y="1700567"/>
          <a:ext cx="8127999" cy="741680"/>
        </p:xfrm>
        <a:graphic>
          <a:graphicData uri="http://schemas.openxmlformats.org/drawingml/2006/table">
            <a:tbl>
              <a:tblPr firstRow="1" bandRow="1">
                <a:tableStyleId>{5C22544A-7EE6-4342-B048-85BDC9FD1C3A}</a:tableStyleId>
              </a:tblPr>
              <a:tblGrid>
                <a:gridCol w="738909">
                  <a:extLst>
                    <a:ext uri="{9D8B030D-6E8A-4147-A177-3AD203B41FA5}">
                      <a16:colId xmlns:a16="http://schemas.microsoft.com/office/drawing/2014/main" val="3596037661"/>
                    </a:ext>
                  </a:extLst>
                </a:gridCol>
                <a:gridCol w="738909">
                  <a:extLst>
                    <a:ext uri="{9D8B030D-6E8A-4147-A177-3AD203B41FA5}">
                      <a16:colId xmlns:a16="http://schemas.microsoft.com/office/drawing/2014/main" val="310103729"/>
                    </a:ext>
                  </a:extLst>
                </a:gridCol>
                <a:gridCol w="738909">
                  <a:extLst>
                    <a:ext uri="{9D8B030D-6E8A-4147-A177-3AD203B41FA5}">
                      <a16:colId xmlns:a16="http://schemas.microsoft.com/office/drawing/2014/main" val="1566074073"/>
                    </a:ext>
                  </a:extLst>
                </a:gridCol>
                <a:gridCol w="738909">
                  <a:extLst>
                    <a:ext uri="{9D8B030D-6E8A-4147-A177-3AD203B41FA5}">
                      <a16:colId xmlns:a16="http://schemas.microsoft.com/office/drawing/2014/main" val="2846310635"/>
                    </a:ext>
                  </a:extLst>
                </a:gridCol>
                <a:gridCol w="738909">
                  <a:extLst>
                    <a:ext uri="{9D8B030D-6E8A-4147-A177-3AD203B41FA5}">
                      <a16:colId xmlns:a16="http://schemas.microsoft.com/office/drawing/2014/main" val="3153931345"/>
                    </a:ext>
                  </a:extLst>
                </a:gridCol>
                <a:gridCol w="738909">
                  <a:extLst>
                    <a:ext uri="{9D8B030D-6E8A-4147-A177-3AD203B41FA5}">
                      <a16:colId xmlns:a16="http://schemas.microsoft.com/office/drawing/2014/main" val="2605374908"/>
                    </a:ext>
                  </a:extLst>
                </a:gridCol>
                <a:gridCol w="738909">
                  <a:extLst>
                    <a:ext uri="{9D8B030D-6E8A-4147-A177-3AD203B41FA5}">
                      <a16:colId xmlns:a16="http://schemas.microsoft.com/office/drawing/2014/main" val="1090643981"/>
                    </a:ext>
                  </a:extLst>
                </a:gridCol>
                <a:gridCol w="738909">
                  <a:extLst>
                    <a:ext uri="{9D8B030D-6E8A-4147-A177-3AD203B41FA5}">
                      <a16:colId xmlns:a16="http://schemas.microsoft.com/office/drawing/2014/main" val="2218079686"/>
                    </a:ext>
                  </a:extLst>
                </a:gridCol>
                <a:gridCol w="738909">
                  <a:extLst>
                    <a:ext uri="{9D8B030D-6E8A-4147-A177-3AD203B41FA5}">
                      <a16:colId xmlns:a16="http://schemas.microsoft.com/office/drawing/2014/main" val="822193652"/>
                    </a:ext>
                  </a:extLst>
                </a:gridCol>
                <a:gridCol w="738909">
                  <a:extLst>
                    <a:ext uri="{9D8B030D-6E8A-4147-A177-3AD203B41FA5}">
                      <a16:colId xmlns:a16="http://schemas.microsoft.com/office/drawing/2014/main" val="563411643"/>
                    </a:ext>
                  </a:extLst>
                </a:gridCol>
                <a:gridCol w="738909">
                  <a:extLst>
                    <a:ext uri="{9D8B030D-6E8A-4147-A177-3AD203B41FA5}">
                      <a16:colId xmlns:a16="http://schemas.microsoft.com/office/drawing/2014/main" val="1790037077"/>
                    </a:ext>
                  </a:extLst>
                </a:gridCol>
              </a:tblGrid>
              <a:tr h="370840">
                <a:tc>
                  <a:txBody>
                    <a:bodyPr/>
                    <a:lstStyle/>
                    <a:p>
                      <a:pPr algn="ctr"/>
                      <a:r>
                        <a:rPr lang="en-US" b="1" dirty="0"/>
                        <a:t>P1</a:t>
                      </a:r>
                    </a:p>
                  </a:txBody>
                  <a:tcPr/>
                </a:tc>
                <a:tc>
                  <a:txBody>
                    <a:bodyPr/>
                    <a:lstStyle/>
                    <a:p>
                      <a:pPr algn="ctr"/>
                      <a:r>
                        <a:rPr lang="en-US" b="1" dirty="0"/>
                        <a:t>P2</a:t>
                      </a:r>
                    </a:p>
                  </a:txBody>
                  <a:tcPr/>
                </a:tc>
                <a:tc>
                  <a:txBody>
                    <a:bodyPr/>
                    <a:lstStyle/>
                    <a:p>
                      <a:pPr algn="ctr"/>
                      <a:r>
                        <a:rPr lang="en-US" b="1" dirty="0"/>
                        <a:t>M3</a:t>
                      </a:r>
                    </a:p>
                  </a:txBody>
                  <a:tcPr/>
                </a:tc>
                <a:tc>
                  <a:txBody>
                    <a:bodyPr/>
                    <a:lstStyle/>
                    <a:p>
                      <a:pPr algn="ctr"/>
                      <a:r>
                        <a:rPr lang="en-US" b="1" dirty="0"/>
                        <a:t>P4</a:t>
                      </a:r>
                    </a:p>
                  </a:txBody>
                  <a:tcPr>
                    <a:solidFill>
                      <a:srgbClr val="FF0000"/>
                    </a:solidFill>
                  </a:tcPr>
                </a:tc>
                <a:tc>
                  <a:txBody>
                    <a:bodyPr/>
                    <a:lstStyle/>
                    <a:p>
                      <a:pPr algn="ctr"/>
                      <a:r>
                        <a:rPr lang="en-US" b="1" dirty="0"/>
                        <a:t>M5</a:t>
                      </a:r>
                    </a:p>
                  </a:txBody>
                  <a:tcPr/>
                </a:tc>
                <a:tc>
                  <a:txBody>
                    <a:bodyPr/>
                    <a:lstStyle/>
                    <a:p>
                      <a:pPr algn="ctr"/>
                      <a:r>
                        <a:rPr lang="en-US" b="1" dirty="0"/>
                        <a:t>M6</a:t>
                      </a:r>
                    </a:p>
                  </a:txBody>
                  <a:tcPr/>
                </a:tc>
                <a:tc>
                  <a:txBody>
                    <a:bodyPr/>
                    <a:lstStyle/>
                    <a:p>
                      <a:pPr algn="ctr"/>
                      <a:r>
                        <a:rPr lang="en-US" b="1" dirty="0"/>
                        <a:t>M7</a:t>
                      </a:r>
                    </a:p>
                  </a:txBody>
                  <a:tcPr/>
                </a:tc>
                <a:tc>
                  <a:txBody>
                    <a:bodyPr/>
                    <a:lstStyle/>
                    <a:p>
                      <a:pPr algn="ctr"/>
                      <a:r>
                        <a:rPr lang="en-US" b="1" dirty="0"/>
                        <a:t>P8</a:t>
                      </a:r>
                    </a:p>
                  </a:txBody>
                  <a:tcPr/>
                </a:tc>
                <a:tc>
                  <a:txBody>
                    <a:bodyPr/>
                    <a:lstStyle/>
                    <a:p>
                      <a:pPr algn="ctr"/>
                      <a:r>
                        <a:rPr lang="en-US" b="1" dirty="0"/>
                        <a:t>M9</a:t>
                      </a:r>
                    </a:p>
                  </a:txBody>
                  <a:tcPr/>
                </a:tc>
                <a:tc>
                  <a:txBody>
                    <a:bodyPr/>
                    <a:lstStyle/>
                    <a:p>
                      <a:pPr algn="ctr"/>
                      <a:r>
                        <a:rPr lang="en-US" b="1" dirty="0"/>
                        <a:t>M10</a:t>
                      </a:r>
                    </a:p>
                  </a:txBody>
                  <a:tcPr/>
                </a:tc>
                <a:tc>
                  <a:txBody>
                    <a:bodyPr/>
                    <a:lstStyle/>
                    <a:p>
                      <a:pPr algn="ctr"/>
                      <a:r>
                        <a:rPr lang="en-US" b="1" dirty="0"/>
                        <a:t>M11</a:t>
                      </a:r>
                    </a:p>
                  </a:txBody>
                  <a:tcPr/>
                </a:tc>
                <a:extLst>
                  <a:ext uri="{0D108BD9-81ED-4DB2-BD59-A6C34878D82A}">
                    <a16:rowId xmlns:a16="http://schemas.microsoft.com/office/drawing/2014/main" val="537774030"/>
                  </a:ext>
                </a:extLst>
              </a:tr>
              <a:tr h="370840">
                <a:tc>
                  <a:txBody>
                    <a:bodyPr/>
                    <a:lstStyle/>
                    <a:p>
                      <a:pPr algn="ctr"/>
                      <a:r>
                        <a:rPr lang="en-US" b="1" dirty="0"/>
                        <a:t>0</a:t>
                      </a:r>
                    </a:p>
                  </a:txBody>
                  <a:tcPr/>
                </a:tc>
                <a:tc>
                  <a:txBody>
                    <a:bodyPr/>
                    <a:lstStyle/>
                    <a:p>
                      <a:pPr algn="ctr"/>
                      <a:r>
                        <a:rPr lang="en-US" b="1" dirty="0"/>
                        <a:t>0</a:t>
                      </a:r>
                    </a:p>
                  </a:txBody>
                  <a:tcPr/>
                </a:tc>
                <a:tc>
                  <a:txBody>
                    <a:bodyPr/>
                    <a:lstStyle/>
                    <a:p>
                      <a:pPr algn="ctr"/>
                      <a:r>
                        <a:rPr lang="en-US" b="1" dirty="0"/>
                        <a:t>1</a:t>
                      </a:r>
                    </a:p>
                  </a:txBody>
                  <a:tcPr/>
                </a:tc>
                <a:tc>
                  <a:txBody>
                    <a:bodyPr/>
                    <a:lstStyle/>
                    <a:p>
                      <a:pPr algn="ctr"/>
                      <a:r>
                        <a:rPr lang="en-US" b="1" dirty="0"/>
                        <a:t>1</a:t>
                      </a:r>
                    </a:p>
                  </a:txBody>
                  <a:tcPr>
                    <a:solidFill>
                      <a:srgbClr val="FF0000"/>
                    </a:solidFill>
                  </a:tcPr>
                </a:tc>
                <a:tc>
                  <a:txBody>
                    <a:bodyPr/>
                    <a:lstStyle/>
                    <a:p>
                      <a:pPr algn="ctr"/>
                      <a:r>
                        <a:rPr lang="en-US" b="1" dirty="0"/>
                        <a:t>0</a:t>
                      </a:r>
                    </a:p>
                  </a:txBody>
                  <a:tcPr/>
                </a:tc>
                <a:tc>
                  <a:txBody>
                    <a:bodyPr/>
                    <a:lstStyle/>
                    <a:p>
                      <a:pPr algn="ctr"/>
                      <a:r>
                        <a:rPr lang="en-US" b="1" dirty="0"/>
                        <a:t>0</a:t>
                      </a:r>
                    </a:p>
                  </a:txBody>
                  <a:tcPr/>
                </a:tc>
                <a:tc>
                  <a:txBody>
                    <a:bodyPr/>
                    <a:lstStyle/>
                    <a:p>
                      <a:pPr algn="ctr"/>
                      <a:r>
                        <a:rPr lang="en-US" b="1" dirty="0"/>
                        <a:t>0</a:t>
                      </a:r>
                    </a:p>
                  </a:txBody>
                  <a:tcPr/>
                </a:tc>
                <a:tc>
                  <a:txBody>
                    <a:bodyPr/>
                    <a:lstStyle/>
                    <a:p>
                      <a:pPr algn="ctr"/>
                      <a:r>
                        <a:rPr lang="en-US" b="1" dirty="0"/>
                        <a:t>1</a:t>
                      </a:r>
                    </a:p>
                  </a:txBody>
                  <a:tcPr/>
                </a:tc>
                <a:tc>
                  <a:txBody>
                    <a:bodyPr/>
                    <a:lstStyle/>
                    <a:p>
                      <a:pPr algn="ctr"/>
                      <a:r>
                        <a:rPr lang="en-US" b="1" dirty="0"/>
                        <a:t>0</a:t>
                      </a:r>
                    </a:p>
                  </a:txBody>
                  <a:tcPr/>
                </a:tc>
                <a:tc>
                  <a:txBody>
                    <a:bodyPr/>
                    <a:lstStyle/>
                    <a:p>
                      <a:pPr algn="ctr"/>
                      <a:r>
                        <a:rPr lang="en-US" b="1" dirty="0"/>
                        <a:t>0</a:t>
                      </a:r>
                    </a:p>
                  </a:txBody>
                  <a:tcPr/>
                </a:tc>
                <a:tc>
                  <a:txBody>
                    <a:bodyPr/>
                    <a:lstStyle/>
                    <a:p>
                      <a:pPr algn="ctr"/>
                      <a:r>
                        <a:rPr lang="en-US" b="1" dirty="0"/>
                        <a:t>1</a:t>
                      </a:r>
                    </a:p>
                  </a:txBody>
                  <a:tcPr/>
                </a:tc>
                <a:extLst>
                  <a:ext uri="{0D108BD9-81ED-4DB2-BD59-A6C34878D82A}">
                    <a16:rowId xmlns:a16="http://schemas.microsoft.com/office/drawing/2014/main" val="1408129383"/>
                  </a:ext>
                </a:extLst>
              </a:tr>
            </a:tbl>
          </a:graphicData>
        </a:graphic>
      </p:graphicFrame>
    </p:spTree>
    <p:extLst>
      <p:ext uri="{BB962C8B-B14F-4D97-AF65-F5344CB8AC3E}">
        <p14:creationId xmlns:p14="http://schemas.microsoft.com/office/powerpoint/2010/main" val="27065394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CD8B58-C7B3-3F43-ADD7-074EFF968435}"/>
              </a:ext>
            </a:extLst>
          </p:cNvPr>
          <p:cNvSpPr>
            <a:spLocks noGrp="1"/>
          </p:cNvSpPr>
          <p:nvPr>
            <p:ph idx="1"/>
          </p:nvPr>
        </p:nvSpPr>
        <p:spPr/>
        <p:txBody>
          <a:bodyPr/>
          <a:lstStyle/>
          <a:p>
            <a:r>
              <a:rPr lang="en-US" dirty="0"/>
              <a:t>Identify a frame from the received bits </a:t>
            </a:r>
          </a:p>
          <a:p>
            <a:endParaRPr lang="en-US" dirty="0"/>
          </a:p>
          <a:p>
            <a:endParaRPr lang="en-US" dirty="0"/>
          </a:p>
          <a:p>
            <a:endParaRPr lang="en-US" dirty="0"/>
          </a:p>
          <a:p>
            <a:endParaRPr lang="en-US" dirty="0"/>
          </a:p>
          <a:p>
            <a:endParaRPr lang="en-US" dirty="0"/>
          </a:p>
          <a:p>
            <a:pPr marL="0" indent="0">
              <a:buNone/>
            </a:pPr>
            <a:endParaRPr lang="en-US" dirty="0"/>
          </a:p>
          <a:p>
            <a:r>
              <a:rPr lang="en-US" dirty="0"/>
              <a:t>How do you you identify which part of the bit stream is a single frame? </a:t>
            </a:r>
          </a:p>
          <a:p>
            <a:endParaRPr lang="en-US" dirty="0"/>
          </a:p>
          <a:p>
            <a:r>
              <a:rPr lang="en-US" dirty="0"/>
              <a:t>Can you use a length field in the header? </a:t>
            </a:r>
          </a:p>
        </p:txBody>
      </p:sp>
      <p:sp>
        <p:nvSpPr>
          <p:cNvPr id="3" name="Title 2">
            <a:extLst>
              <a:ext uri="{FF2B5EF4-FFF2-40B4-BE49-F238E27FC236}">
                <a16:creationId xmlns:a16="http://schemas.microsoft.com/office/drawing/2014/main" id="{918F8FE2-9F0C-3540-874F-6A85F077B98B}"/>
              </a:ext>
            </a:extLst>
          </p:cNvPr>
          <p:cNvSpPr>
            <a:spLocks noGrp="1"/>
          </p:cNvSpPr>
          <p:nvPr>
            <p:ph type="title"/>
          </p:nvPr>
        </p:nvSpPr>
        <p:spPr/>
        <p:txBody>
          <a:bodyPr/>
          <a:lstStyle/>
          <a:p>
            <a:r>
              <a:rPr lang="en-US" dirty="0"/>
              <a:t>Framing</a:t>
            </a:r>
          </a:p>
        </p:txBody>
      </p:sp>
      <p:pic>
        <p:nvPicPr>
          <p:cNvPr id="5" name="Picture 4">
            <a:extLst>
              <a:ext uri="{FF2B5EF4-FFF2-40B4-BE49-F238E27FC236}">
                <a16:creationId xmlns:a16="http://schemas.microsoft.com/office/drawing/2014/main" id="{EC613915-5762-F74C-B9C4-592C64D2CDF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5845" y="2213271"/>
            <a:ext cx="3432002" cy="2477877"/>
          </a:xfrm>
          <a:prstGeom prst="rect">
            <a:avLst/>
          </a:prstGeom>
        </p:spPr>
      </p:pic>
      <p:pic>
        <p:nvPicPr>
          <p:cNvPr id="6" name="Picture 5">
            <a:extLst>
              <a:ext uri="{FF2B5EF4-FFF2-40B4-BE49-F238E27FC236}">
                <a16:creationId xmlns:a16="http://schemas.microsoft.com/office/drawing/2014/main" id="{F1F46716-95E9-3840-AAAF-960862D62BAE}"/>
              </a:ext>
            </a:extLst>
          </p:cNvPr>
          <p:cNvPicPr>
            <a:picLocks noChangeAspect="1"/>
          </p:cNvPicPr>
          <p:nvPr/>
        </p:nvPicPr>
        <p:blipFill>
          <a:blip r:embed="rId3"/>
          <a:stretch>
            <a:fillRect/>
          </a:stretch>
        </p:blipFill>
        <p:spPr>
          <a:xfrm>
            <a:off x="4000038" y="2719073"/>
            <a:ext cx="4262813" cy="1249445"/>
          </a:xfrm>
          <a:prstGeom prst="rect">
            <a:avLst/>
          </a:prstGeom>
        </p:spPr>
      </p:pic>
      <p:sp>
        <p:nvSpPr>
          <p:cNvPr id="7" name="TextBox 6">
            <a:extLst>
              <a:ext uri="{FF2B5EF4-FFF2-40B4-BE49-F238E27FC236}">
                <a16:creationId xmlns:a16="http://schemas.microsoft.com/office/drawing/2014/main" id="{808943D8-825B-5847-A89A-25C7BE2BD506}"/>
              </a:ext>
            </a:extLst>
          </p:cNvPr>
          <p:cNvSpPr txBox="1"/>
          <p:nvPr/>
        </p:nvSpPr>
        <p:spPr>
          <a:xfrm>
            <a:off x="8828116" y="3082185"/>
            <a:ext cx="3312380" cy="523220"/>
          </a:xfrm>
          <a:prstGeom prst="rect">
            <a:avLst/>
          </a:prstGeom>
          <a:noFill/>
        </p:spPr>
        <p:txBody>
          <a:bodyPr wrap="square" rtlCol="0">
            <a:spAutoFit/>
          </a:bodyPr>
          <a:lstStyle/>
          <a:p>
            <a:r>
              <a:rPr lang="en-US" sz="2800" b="1" dirty="0"/>
              <a:t>00110101000100010</a:t>
            </a:r>
          </a:p>
        </p:txBody>
      </p:sp>
      <p:sp>
        <p:nvSpPr>
          <p:cNvPr id="8" name="Right Arrow 7">
            <a:extLst>
              <a:ext uri="{FF2B5EF4-FFF2-40B4-BE49-F238E27FC236}">
                <a16:creationId xmlns:a16="http://schemas.microsoft.com/office/drawing/2014/main" id="{481A4C74-9255-9B44-9273-1A9AB41CA2B6}"/>
              </a:ext>
            </a:extLst>
          </p:cNvPr>
          <p:cNvSpPr/>
          <p:nvPr/>
        </p:nvSpPr>
        <p:spPr>
          <a:xfrm>
            <a:off x="3535407" y="2952749"/>
            <a:ext cx="698269" cy="57600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5D6CF720-EAE9-A64C-99C7-52655ACA1161}"/>
              </a:ext>
            </a:extLst>
          </p:cNvPr>
          <p:cNvSpPr/>
          <p:nvPr/>
        </p:nvSpPr>
        <p:spPr>
          <a:xfrm>
            <a:off x="8029214" y="3015314"/>
            <a:ext cx="698269" cy="57600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9590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368507-B2E0-C741-A7EE-D5565AD335AE}"/>
              </a:ext>
            </a:extLst>
          </p:cNvPr>
          <p:cNvSpPr>
            <a:spLocks noGrp="1"/>
          </p:cNvSpPr>
          <p:nvPr>
            <p:ph idx="1"/>
          </p:nvPr>
        </p:nvSpPr>
        <p:spPr/>
        <p:txBody>
          <a:bodyPr/>
          <a:lstStyle/>
          <a:p>
            <a:r>
              <a:rPr lang="en-US" dirty="0"/>
              <a:t>Connect multiple LANs together </a:t>
            </a:r>
          </a:p>
        </p:txBody>
      </p:sp>
      <p:sp>
        <p:nvSpPr>
          <p:cNvPr id="3" name="Title 2">
            <a:extLst>
              <a:ext uri="{FF2B5EF4-FFF2-40B4-BE49-F238E27FC236}">
                <a16:creationId xmlns:a16="http://schemas.microsoft.com/office/drawing/2014/main" id="{BDD6D607-9162-EE46-B396-0CAB932F1726}"/>
              </a:ext>
            </a:extLst>
          </p:cNvPr>
          <p:cNvSpPr>
            <a:spLocks noGrp="1"/>
          </p:cNvSpPr>
          <p:nvPr>
            <p:ph type="title"/>
          </p:nvPr>
        </p:nvSpPr>
        <p:spPr/>
        <p:txBody>
          <a:bodyPr/>
          <a:lstStyle/>
          <a:p>
            <a:r>
              <a:rPr lang="en-US" dirty="0"/>
              <a:t>Data Link Layer Switching </a:t>
            </a:r>
          </a:p>
        </p:txBody>
      </p:sp>
      <p:pic>
        <p:nvPicPr>
          <p:cNvPr id="4" name="Picture 3">
            <a:extLst>
              <a:ext uri="{FF2B5EF4-FFF2-40B4-BE49-F238E27FC236}">
                <a16:creationId xmlns:a16="http://schemas.microsoft.com/office/drawing/2014/main" id="{4833CA69-EE8D-A946-92EB-8F0E6BED432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30928" y="3483631"/>
            <a:ext cx="1398815" cy="1398815"/>
          </a:xfrm>
          <a:prstGeom prst="rect">
            <a:avLst/>
          </a:prstGeom>
        </p:spPr>
      </p:pic>
      <p:pic>
        <p:nvPicPr>
          <p:cNvPr id="5" name="Picture 4">
            <a:extLst>
              <a:ext uri="{FF2B5EF4-FFF2-40B4-BE49-F238E27FC236}">
                <a16:creationId xmlns:a16="http://schemas.microsoft.com/office/drawing/2014/main" id="{5A1550DA-40BB-114C-A63F-7E9110808CF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46299" y="3455494"/>
            <a:ext cx="1398814" cy="1398814"/>
          </a:xfrm>
          <a:prstGeom prst="rect">
            <a:avLst/>
          </a:prstGeom>
        </p:spPr>
      </p:pic>
      <p:pic>
        <p:nvPicPr>
          <p:cNvPr id="6" name="Picture 5">
            <a:extLst>
              <a:ext uri="{FF2B5EF4-FFF2-40B4-BE49-F238E27FC236}">
                <a16:creationId xmlns:a16="http://schemas.microsoft.com/office/drawing/2014/main" id="{31C0C8C0-5C21-0C47-82A2-513601F2AAF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4130" y="1878677"/>
            <a:ext cx="1389611" cy="1389611"/>
          </a:xfrm>
          <a:prstGeom prst="rect">
            <a:avLst/>
          </a:prstGeom>
        </p:spPr>
      </p:pic>
      <p:pic>
        <p:nvPicPr>
          <p:cNvPr id="7" name="Picture 6">
            <a:extLst>
              <a:ext uri="{FF2B5EF4-FFF2-40B4-BE49-F238E27FC236}">
                <a16:creationId xmlns:a16="http://schemas.microsoft.com/office/drawing/2014/main" id="{35D7B38A-9D68-1848-A74A-8713C321475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4130" y="3492835"/>
            <a:ext cx="1389611" cy="1389611"/>
          </a:xfrm>
          <a:prstGeom prst="rect">
            <a:avLst/>
          </a:prstGeom>
        </p:spPr>
      </p:pic>
      <p:pic>
        <p:nvPicPr>
          <p:cNvPr id="8" name="Picture 7">
            <a:extLst>
              <a:ext uri="{FF2B5EF4-FFF2-40B4-BE49-F238E27FC236}">
                <a16:creationId xmlns:a16="http://schemas.microsoft.com/office/drawing/2014/main" id="{46A2A132-076A-2442-A9D2-3A666420389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4129" y="5097651"/>
            <a:ext cx="1389611" cy="1389611"/>
          </a:xfrm>
          <a:prstGeom prst="rect">
            <a:avLst/>
          </a:prstGeom>
        </p:spPr>
      </p:pic>
      <p:pic>
        <p:nvPicPr>
          <p:cNvPr id="9" name="Picture 8">
            <a:extLst>
              <a:ext uri="{FF2B5EF4-FFF2-40B4-BE49-F238E27FC236}">
                <a16:creationId xmlns:a16="http://schemas.microsoft.com/office/drawing/2014/main" id="{BA0BB8F2-A10F-0A41-9732-6682D12C98F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561669" y="1878677"/>
            <a:ext cx="1389611" cy="1389611"/>
          </a:xfrm>
          <a:prstGeom prst="rect">
            <a:avLst/>
          </a:prstGeom>
        </p:spPr>
      </p:pic>
      <p:pic>
        <p:nvPicPr>
          <p:cNvPr id="10" name="Picture 9">
            <a:extLst>
              <a:ext uri="{FF2B5EF4-FFF2-40B4-BE49-F238E27FC236}">
                <a16:creationId xmlns:a16="http://schemas.microsoft.com/office/drawing/2014/main" id="{57E69DC9-DEC6-B544-8921-BCCC70DED5F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561669" y="3492835"/>
            <a:ext cx="1389611" cy="1389611"/>
          </a:xfrm>
          <a:prstGeom prst="rect">
            <a:avLst/>
          </a:prstGeom>
        </p:spPr>
      </p:pic>
      <p:pic>
        <p:nvPicPr>
          <p:cNvPr id="11" name="Picture 10">
            <a:extLst>
              <a:ext uri="{FF2B5EF4-FFF2-40B4-BE49-F238E27FC236}">
                <a16:creationId xmlns:a16="http://schemas.microsoft.com/office/drawing/2014/main" id="{2F08314B-C763-0E48-960A-F32EBC6FF05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561668" y="5097651"/>
            <a:ext cx="1389611" cy="1389611"/>
          </a:xfrm>
          <a:prstGeom prst="rect">
            <a:avLst/>
          </a:prstGeom>
        </p:spPr>
      </p:pic>
      <p:cxnSp>
        <p:nvCxnSpPr>
          <p:cNvPr id="13" name="Straight Connector 12">
            <a:extLst>
              <a:ext uri="{FF2B5EF4-FFF2-40B4-BE49-F238E27FC236}">
                <a16:creationId xmlns:a16="http://schemas.microsoft.com/office/drawing/2014/main" id="{86313DAE-EE13-3545-BA94-AC375E168A84}"/>
              </a:ext>
            </a:extLst>
          </p:cNvPr>
          <p:cNvCxnSpPr>
            <a:stCxn id="6" idx="3"/>
          </p:cNvCxnSpPr>
          <p:nvPr/>
        </p:nvCxnSpPr>
        <p:spPr>
          <a:xfrm>
            <a:off x="1883741" y="2573483"/>
            <a:ext cx="1574354" cy="91935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E9DC04-431A-2345-BC85-04183394D419}"/>
              </a:ext>
            </a:extLst>
          </p:cNvPr>
          <p:cNvCxnSpPr>
            <a:cxnSpLocks/>
            <a:stCxn id="7" idx="3"/>
            <a:endCxn id="4" idx="1"/>
          </p:cNvCxnSpPr>
          <p:nvPr/>
        </p:nvCxnSpPr>
        <p:spPr>
          <a:xfrm flipV="1">
            <a:off x="1883741" y="4183039"/>
            <a:ext cx="1447187" cy="460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648DD28-75FC-764C-9A76-0F3A99502160}"/>
              </a:ext>
            </a:extLst>
          </p:cNvPr>
          <p:cNvCxnSpPr>
            <a:stCxn id="8" idx="3"/>
          </p:cNvCxnSpPr>
          <p:nvPr/>
        </p:nvCxnSpPr>
        <p:spPr>
          <a:xfrm flipV="1">
            <a:off x="1883740" y="4819764"/>
            <a:ext cx="1498170" cy="97269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090DB40-A0DC-C04D-8601-1BCDCBAD44B4}"/>
              </a:ext>
            </a:extLst>
          </p:cNvPr>
          <p:cNvCxnSpPr>
            <a:stCxn id="4" idx="3"/>
            <a:endCxn id="5" idx="1"/>
          </p:cNvCxnSpPr>
          <p:nvPr/>
        </p:nvCxnSpPr>
        <p:spPr>
          <a:xfrm flipV="1">
            <a:off x="4729743" y="4154901"/>
            <a:ext cx="2216556" cy="2813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8E075DC-EAE4-D149-919D-425D37955423}"/>
              </a:ext>
            </a:extLst>
          </p:cNvPr>
          <p:cNvCxnSpPr>
            <a:endCxn id="9" idx="1"/>
          </p:cNvCxnSpPr>
          <p:nvPr/>
        </p:nvCxnSpPr>
        <p:spPr>
          <a:xfrm flipV="1">
            <a:off x="8345113" y="2573483"/>
            <a:ext cx="2216556" cy="91935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232CC67-2462-C541-9F5D-93CC2AF3092F}"/>
              </a:ext>
            </a:extLst>
          </p:cNvPr>
          <p:cNvCxnSpPr>
            <a:stCxn id="5" idx="3"/>
            <a:endCxn id="10" idx="1"/>
          </p:cNvCxnSpPr>
          <p:nvPr/>
        </p:nvCxnSpPr>
        <p:spPr>
          <a:xfrm>
            <a:off x="8345113" y="4154901"/>
            <a:ext cx="2216556" cy="3274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F717B1F-C9E1-534E-9F53-F1A32879AB5D}"/>
              </a:ext>
            </a:extLst>
          </p:cNvPr>
          <p:cNvCxnSpPr>
            <a:endCxn id="11" idx="1"/>
          </p:cNvCxnSpPr>
          <p:nvPr/>
        </p:nvCxnSpPr>
        <p:spPr>
          <a:xfrm>
            <a:off x="8217947" y="4749131"/>
            <a:ext cx="2343721" cy="1043326"/>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F2633A2-8722-F141-A1A1-01387260DF84}"/>
              </a:ext>
            </a:extLst>
          </p:cNvPr>
          <p:cNvSpPr txBox="1"/>
          <p:nvPr/>
        </p:nvSpPr>
        <p:spPr>
          <a:xfrm>
            <a:off x="2997227" y="5213099"/>
            <a:ext cx="5681588" cy="1384995"/>
          </a:xfrm>
          <a:prstGeom prst="rect">
            <a:avLst/>
          </a:prstGeom>
          <a:noFill/>
        </p:spPr>
        <p:txBody>
          <a:bodyPr wrap="square" rtlCol="0">
            <a:spAutoFit/>
          </a:bodyPr>
          <a:lstStyle/>
          <a:p>
            <a:r>
              <a:rPr lang="en-US" sz="2800" b="1" dirty="0"/>
              <a:t>Do not send traffic onto ports where it is not needed </a:t>
            </a:r>
            <a:endParaRPr lang="en-US" sz="2800" dirty="0"/>
          </a:p>
          <a:p>
            <a:pPr marL="914400" lvl="1" indent="-457200">
              <a:buFont typeface="Arial" panose="020B0604020202020204" pitchFamily="34" charset="0"/>
              <a:buChar char="•"/>
            </a:pPr>
            <a:r>
              <a:rPr lang="en-US" sz="2800" dirty="0"/>
              <a:t>Each LAN can run at full speed</a:t>
            </a:r>
          </a:p>
        </p:txBody>
      </p:sp>
    </p:spTree>
    <p:extLst>
      <p:ext uri="{BB962C8B-B14F-4D97-AF65-F5344CB8AC3E}">
        <p14:creationId xmlns:p14="http://schemas.microsoft.com/office/powerpoint/2010/main" val="23404636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4E3315-BBA1-7649-9E2B-0AA2D0C3F4A9}"/>
              </a:ext>
            </a:extLst>
          </p:cNvPr>
          <p:cNvSpPr>
            <a:spLocks noGrp="1"/>
          </p:cNvSpPr>
          <p:nvPr>
            <p:ph idx="1"/>
          </p:nvPr>
        </p:nvSpPr>
        <p:spPr/>
        <p:txBody>
          <a:bodyPr/>
          <a:lstStyle/>
          <a:p>
            <a:r>
              <a:rPr lang="en-US" dirty="0"/>
              <a:t>Start frame delimiter (SFD) and end frame delimiter (EFD)</a:t>
            </a:r>
          </a:p>
          <a:p>
            <a:endParaRPr lang="en-US" dirty="0"/>
          </a:p>
          <a:p>
            <a:r>
              <a:rPr lang="en-US" dirty="0"/>
              <a:t>A special bit sequence indicating beginning of a frame </a:t>
            </a:r>
          </a:p>
          <a:p>
            <a:endParaRPr lang="en-US" dirty="0"/>
          </a:p>
          <a:p>
            <a:r>
              <a:rPr lang="en-US" dirty="0"/>
              <a:t>EFD is deprecated and is not used now a days</a:t>
            </a:r>
          </a:p>
          <a:p>
            <a:endParaRPr lang="en-US" dirty="0"/>
          </a:p>
          <a:p>
            <a:r>
              <a:rPr lang="en-US" dirty="0"/>
              <a:t>Ethernet SFD: 10101011 </a:t>
            </a:r>
          </a:p>
          <a:p>
            <a:endParaRPr lang="en-US" dirty="0"/>
          </a:p>
          <a:p>
            <a:r>
              <a:rPr lang="en-US" dirty="0"/>
              <a:t>Preamble: Synchronize the sender and the receiver – sequence of 10101010</a:t>
            </a:r>
          </a:p>
        </p:txBody>
      </p:sp>
      <p:sp>
        <p:nvSpPr>
          <p:cNvPr id="3" name="Title 2">
            <a:extLst>
              <a:ext uri="{FF2B5EF4-FFF2-40B4-BE49-F238E27FC236}">
                <a16:creationId xmlns:a16="http://schemas.microsoft.com/office/drawing/2014/main" id="{6161229B-BEC6-084B-830B-52017309391A}"/>
              </a:ext>
            </a:extLst>
          </p:cNvPr>
          <p:cNvSpPr>
            <a:spLocks noGrp="1"/>
          </p:cNvSpPr>
          <p:nvPr>
            <p:ph type="title"/>
          </p:nvPr>
        </p:nvSpPr>
        <p:spPr/>
        <p:txBody>
          <a:bodyPr/>
          <a:lstStyle/>
          <a:p>
            <a:r>
              <a:rPr lang="en-US" dirty="0"/>
              <a:t>Flag bits at the Beginning of the Frame</a:t>
            </a:r>
          </a:p>
        </p:txBody>
      </p:sp>
    </p:spTree>
    <p:extLst>
      <p:ext uri="{BB962C8B-B14F-4D97-AF65-F5344CB8AC3E}">
        <p14:creationId xmlns:p14="http://schemas.microsoft.com/office/powerpoint/2010/main" val="2800259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4B4D9E-F7FF-0346-80B5-E3ECB7651677}"/>
              </a:ext>
            </a:extLst>
          </p:cNvPr>
          <p:cNvSpPr>
            <a:spLocks noGrp="1"/>
          </p:cNvSpPr>
          <p:nvPr>
            <p:ph type="title"/>
          </p:nvPr>
        </p:nvSpPr>
        <p:spPr/>
        <p:txBody>
          <a:bodyPr/>
          <a:lstStyle/>
          <a:p>
            <a:r>
              <a:rPr lang="en-US" dirty="0"/>
              <a:t>Ethernet Frame Structure</a:t>
            </a:r>
          </a:p>
        </p:txBody>
      </p:sp>
      <p:pic>
        <p:nvPicPr>
          <p:cNvPr id="4" name="Picture 3">
            <a:extLst>
              <a:ext uri="{FF2B5EF4-FFF2-40B4-BE49-F238E27FC236}">
                <a16:creationId xmlns:a16="http://schemas.microsoft.com/office/drawing/2014/main" id="{B9BC2AA6-060B-5A48-A286-7935F171D6ED}"/>
              </a:ext>
            </a:extLst>
          </p:cNvPr>
          <p:cNvPicPr>
            <a:picLocks noChangeAspect="1"/>
          </p:cNvPicPr>
          <p:nvPr/>
        </p:nvPicPr>
        <p:blipFill>
          <a:blip r:embed="rId2"/>
          <a:stretch>
            <a:fillRect/>
          </a:stretch>
        </p:blipFill>
        <p:spPr>
          <a:xfrm>
            <a:off x="0" y="1269872"/>
            <a:ext cx="12192000" cy="4318256"/>
          </a:xfrm>
          <a:prstGeom prst="rect">
            <a:avLst/>
          </a:prstGeom>
        </p:spPr>
      </p:pic>
      <p:sp>
        <p:nvSpPr>
          <p:cNvPr id="5" name="Rectangle 4">
            <a:extLst>
              <a:ext uri="{FF2B5EF4-FFF2-40B4-BE49-F238E27FC236}">
                <a16:creationId xmlns:a16="http://schemas.microsoft.com/office/drawing/2014/main" id="{E6D4B1AA-5779-A448-8A82-F56CD9D8A65D}"/>
              </a:ext>
            </a:extLst>
          </p:cNvPr>
          <p:cNvSpPr/>
          <p:nvPr/>
        </p:nvSpPr>
        <p:spPr>
          <a:xfrm>
            <a:off x="2327564" y="1269872"/>
            <a:ext cx="714894" cy="59217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4661BD4-6C41-F344-991D-F28989E8A5B9}"/>
              </a:ext>
            </a:extLst>
          </p:cNvPr>
          <p:cNvSpPr/>
          <p:nvPr/>
        </p:nvSpPr>
        <p:spPr>
          <a:xfrm>
            <a:off x="2327564" y="2426486"/>
            <a:ext cx="714894" cy="59217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03135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09BF85-50F1-DD43-898B-A9B5D8AEFF1B}"/>
              </a:ext>
            </a:extLst>
          </p:cNvPr>
          <p:cNvSpPr>
            <a:spLocks noGrp="1"/>
          </p:cNvSpPr>
          <p:nvPr>
            <p:ph idx="1"/>
          </p:nvPr>
        </p:nvSpPr>
        <p:spPr/>
        <p:txBody>
          <a:bodyPr/>
          <a:lstStyle/>
          <a:p>
            <a:r>
              <a:rPr lang="en-US" dirty="0"/>
              <a:t>10101011 can also be a part of the payload </a:t>
            </a:r>
          </a:p>
          <a:p>
            <a:endParaRPr lang="en-US" dirty="0"/>
          </a:p>
          <a:p>
            <a:r>
              <a:rPr lang="en-US" b="1" dirty="0"/>
              <a:t>Solution: </a:t>
            </a:r>
            <a:r>
              <a:rPr lang="en-US" dirty="0"/>
              <a:t>Insert a special escape byte (ESC) if the SFD is part of the data – used in Point to Point Protocol (PPP) </a:t>
            </a:r>
          </a:p>
          <a:p>
            <a:endParaRPr lang="en-US" dirty="0"/>
          </a:p>
          <a:p>
            <a:pPr marL="0" indent="0">
              <a:buNone/>
            </a:pPr>
            <a:endParaRPr lang="en-US" dirty="0"/>
          </a:p>
          <a:p>
            <a:endParaRPr lang="en-US" b="1" dirty="0"/>
          </a:p>
          <a:p>
            <a:r>
              <a:rPr lang="en-US" b="1" dirty="0"/>
              <a:t>ESC can be part of the data as well </a:t>
            </a:r>
            <a:r>
              <a:rPr lang="en-US" dirty="0"/>
              <a:t>– insert another ESC before the ESC </a:t>
            </a:r>
            <a:endParaRPr lang="en-US" b="1" dirty="0"/>
          </a:p>
        </p:txBody>
      </p:sp>
      <p:sp>
        <p:nvSpPr>
          <p:cNvPr id="3" name="Title 2">
            <a:extLst>
              <a:ext uri="{FF2B5EF4-FFF2-40B4-BE49-F238E27FC236}">
                <a16:creationId xmlns:a16="http://schemas.microsoft.com/office/drawing/2014/main" id="{2B1314B8-6DC9-9B4D-97BB-38B8785A8642}"/>
              </a:ext>
            </a:extLst>
          </p:cNvPr>
          <p:cNvSpPr>
            <a:spLocks noGrp="1"/>
          </p:cNvSpPr>
          <p:nvPr>
            <p:ph type="title"/>
          </p:nvPr>
        </p:nvSpPr>
        <p:spPr/>
        <p:txBody>
          <a:bodyPr/>
          <a:lstStyle/>
          <a:p>
            <a:r>
              <a:rPr lang="en-US" dirty="0"/>
              <a:t>Byte Stuffing (</a:t>
            </a:r>
            <a:r>
              <a:rPr lang="en-US" dirty="0" err="1"/>
              <a:t>PPPoE</a:t>
            </a:r>
            <a:r>
              <a:rPr lang="en-US" dirty="0"/>
              <a:t>)</a:t>
            </a:r>
          </a:p>
        </p:txBody>
      </p:sp>
      <p:sp>
        <p:nvSpPr>
          <p:cNvPr id="4" name="Rectangle 3">
            <a:extLst>
              <a:ext uri="{FF2B5EF4-FFF2-40B4-BE49-F238E27FC236}">
                <a16:creationId xmlns:a16="http://schemas.microsoft.com/office/drawing/2014/main" id="{B114EC8A-AFC0-5B45-8E90-DAF1340372A9}"/>
              </a:ext>
            </a:extLst>
          </p:cNvPr>
          <p:cNvSpPr/>
          <p:nvPr/>
        </p:nvSpPr>
        <p:spPr>
          <a:xfrm>
            <a:off x="871324" y="3322153"/>
            <a:ext cx="1133554" cy="814647"/>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dirty="0"/>
              <a:t>A</a:t>
            </a:r>
          </a:p>
        </p:txBody>
      </p:sp>
      <p:sp>
        <p:nvSpPr>
          <p:cNvPr id="5" name="Rectangle 4">
            <a:extLst>
              <a:ext uri="{FF2B5EF4-FFF2-40B4-BE49-F238E27FC236}">
                <a16:creationId xmlns:a16="http://schemas.microsoft.com/office/drawing/2014/main" id="{3EF3CC28-9F00-CF49-A843-875EA59C556C}"/>
              </a:ext>
            </a:extLst>
          </p:cNvPr>
          <p:cNvSpPr/>
          <p:nvPr/>
        </p:nvSpPr>
        <p:spPr>
          <a:xfrm>
            <a:off x="2097829" y="3322153"/>
            <a:ext cx="1133554" cy="814647"/>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dirty="0"/>
              <a:t>SFD</a:t>
            </a:r>
          </a:p>
        </p:txBody>
      </p:sp>
      <p:sp>
        <p:nvSpPr>
          <p:cNvPr id="6" name="Rectangle 5">
            <a:extLst>
              <a:ext uri="{FF2B5EF4-FFF2-40B4-BE49-F238E27FC236}">
                <a16:creationId xmlns:a16="http://schemas.microsoft.com/office/drawing/2014/main" id="{188FB9A9-D8F1-2848-8C63-A21DD87D2A62}"/>
              </a:ext>
            </a:extLst>
          </p:cNvPr>
          <p:cNvSpPr/>
          <p:nvPr/>
        </p:nvSpPr>
        <p:spPr>
          <a:xfrm>
            <a:off x="3324334" y="3322153"/>
            <a:ext cx="1133554" cy="814647"/>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dirty="0"/>
              <a:t>B</a:t>
            </a:r>
          </a:p>
        </p:txBody>
      </p:sp>
      <p:sp>
        <p:nvSpPr>
          <p:cNvPr id="7" name="Rectangle 6">
            <a:extLst>
              <a:ext uri="{FF2B5EF4-FFF2-40B4-BE49-F238E27FC236}">
                <a16:creationId xmlns:a16="http://schemas.microsoft.com/office/drawing/2014/main" id="{30480232-BA6C-A140-A16F-6D69CACA5925}"/>
              </a:ext>
            </a:extLst>
          </p:cNvPr>
          <p:cNvSpPr/>
          <p:nvPr/>
        </p:nvSpPr>
        <p:spPr>
          <a:xfrm>
            <a:off x="6693004" y="3322153"/>
            <a:ext cx="1133554" cy="814647"/>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dirty="0"/>
              <a:t>A</a:t>
            </a:r>
          </a:p>
        </p:txBody>
      </p:sp>
      <p:sp>
        <p:nvSpPr>
          <p:cNvPr id="8" name="Rectangle 7">
            <a:extLst>
              <a:ext uri="{FF2B5EF4-FFF2-40B4-BE49-F238E27FC236}">
                <a16:creationId xmlns:a16="http://schemas.microsoft.com/office/drawing/2014/main" id="{425FD67F-0FAE-F44D-8E79-7CEEEF27D64D}"/>
              </a:ext>
            </a:extLst>
          </p:cNvPr>
          <p:cNvSpPr/>
          <p:nvPr/>
        </p:nvSpPr>
        <p:spPr>
          <a:xfrm>
            <a:off x="7919509" y="3322153"/>
            <a:ext cx="1133554" cy="814647"/>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dirty="0"/>
              <a:t>ESC</a:t>
            </a:r>
          </a:p>
        </p:txBody>
      </p:sp>
      <p:sp>
        <p:nvSpPr>
          <p:cNvPr id="9" name="Rectangle 8">
            <a:extLst>
              <a:ext uri="{FF2B5EF4-FFF2-40B4-BE49-F238E27FC236}">
                <a16:creationId xmlns:a16="http://schemas.microsoft.com/office/drawing/2014/main" id="{B0A05DE9-E455-194E-A1B3-FFD27A826392}"/>
              </a:ext>
            </a:extLst>
          </p:cNvPr>
          <p:cNvSpPr/>
          <p:nvPr/>
        </p:nvSpPr>
        <p:spPr>
          <a:xfrm>
            <a:off x="9146014" y="3322153"/>
            <a:ext cx="1133554" cy="814647"/>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dirty="0"/>
              <a:t>SFD</a:t>
            </a:r>
          </a:p>
        </p:txBody>
      </p:sp>
      <p:sp>
        <p:nvSpPr>
          <p:cNvPr id="10" name="Rectangle 9">
            <a:extLst>
              <a:ext uri="{FF2B5EF4-FFF2-40B4-BE49-F238E27FC236}">
                <a16:creationId xmlns:a16="http://schemas.microsoft.com/office/drawing/2014/main" id="{6A8FBD19-A9E7-BE41-B5EA-12B4F75FFAA0}"/>
              </a:ext>
            </a:extLst>
          </p:cNvPr>
          <p:cNvSpPr/>
          <p:nvPr/>
        </p:nvSpPr>
        <p:spPr>
          <a:xfrm>
            <a:off x="10360932" y="3322153"/>
            <a:ext cx="1133554" cy="814647"/>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dirty="0"/>
              <a:t>B</a:t>
            </a:r>
          </a:p>
        </p:txBody>
      </p:sp>
      <p:sp>
        <p:nvSpPr>
          <p:cNvPr id="11" name="Right Arrow 10">
            <a:extLst>
              <a:ext uri="{FF2B5EF4-FFF2-40B4-BE49-F238E27FC236}">
                <a16:creationId xmlns:a16="http://schemas.microsoft.com/office/drawing/2014/main" id="{3152DFA7-B566-DB4C-9C83-96241AA932B7}"/>
              </a:ext>
            </a:extLst>
          </p:cNvPr>
          <p:cNvSpPr/>
          <p:nvPr/>
        </p:nvSpPr>
        <p:spPr>
          <a:xfrm>
            <a:off x="4768230" y="3571535"/>
            <a:ext cx="1793535" cy="39606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1434149-13D6-4942-BA84-6828CFF4EF12}"/>
              </a:ext>
            </a:extLst>
          </p:cNvPr>
          <p:cNvSpPr/>
          <p:nvPr/>
        </p:nvSpPr>
        <p:spPr>
          <a:xfrm>
            <a:off x="871324" y="5326933"/>
            <a:ext cx="1133554" cy="814647"/>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dirty="0"/>
              <a:t>A</a:t>
            </a:r>
          </a:p>
        </p:txBody>
      </p:sp>
      <p:sp>
        <p:nvSpPr>
          <p:cNvPr id="13" name="Rectangle 12">
            <a:extLst>
              <a:ext uri="{FF2B5EF4-FFF2-40B4-BE49-F238E27FC236}">
                <a16:creationId xmlns:a16="http://schemas.microsoft.com/office/drawing/2014/main" id="{ADD050DE-26A1-A44B-BF84-98F95FF1591C}"/>
              </a:ext>
            </a:extLst>
          </p:cNvPr>
          <p:cNvSpPr/>
          <p:nvPr/>
        </p:nvSpPr>
        <p:spPr>
          <a:xfrm>
            <a:off x="2097829" y="5326933"/>
            <a:ext cx="1133554" cy="814647"/>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dirty="0"/>
              <a:t>ESC</a:t>
            </a:r>
          </a:p>
        </p:txBody>
      </p:sp>
      <p:sp>
        <p:nvSpPr>
          <p:cNvPr id="14" name="Rectangle 13">
            <a:extLst>
              <a:ext uri="{FF2B5EF4-FFF2-40B4-BE49-F238E27FC236}">
                <a16:creationId xmlns:a16="http://schemas.microsoft.com/office/drawing/2014/main" id="{884C4F32-EE39-0F4E-BB50-A7EE212DCAA7}"/>
              </a:ext>
            </a:extLst>
          </p:cNvPr>
          <p:cNvSpPr/>
          <p:nvPr/>
        </p:nvSpPr>
        <p:spPr>
          <a:xfrm>
            <a:off x="3324334" y="5326933"/>
            <a:ext cx="1133554" cy="814647"/>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dirty="0"/>
              <a:t>B</a:t>
            </a:r>
          </a:p>
        </p:txBody>
      </p:sp>
      <p:sp>
        <p:nvSpPr>
          <p:cNvPr id="15" name="Rectangle 14">
            <a:extLst>
              <a:ext uri="{FF2B5EF4-FFF2-40B4-BE49-F238E27FC236}">
                <a16:creationId xmlns:a16="http://schemas.microsoft.com/office/drawing/2014/main" id="{BBECFB10-7521-BB43-8B13-218A23CAF706}"/>
              </a:ext>
            </a:extLst>
          </p:cNvPr>
          <p:cNvSpPr/>
          <p:nvPr/>
        </p:nvSpPr>
        <p:spPr>
          <a:xfrm>
            <a:off x="6693004" y="5326933"/>
            <a:ext cx="1133554" cy="814647"/>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dirty="0"/>
              <a:t>A</a:t>
            </a:r>
          </a:p>
        </p:txBody>
      </p:sp>
      <p:sp>
        <p:nvSpPr>
          <p:cNvPr id="16" name="Rectangle 15">
            <a:extLst>
              <a:ext uri="{FF2B5EF4-FFF2-40B4-BE49-F238E27FC236}">
                <a16:creationId xmlns:a16="http://schemas.microsoft.com/office/drawing/2014/main" id="{5D28A918-A9FB-7548-883F-472376F61669}"/>
              </a:ext>
            </a:extLst>
          </p:cNvPr>
          <p:cNvSpPr/>
          <p:nvPr/>
        </p:nvSpPr>
        <p:spPr>
          <a:xfrm>
            <a:off x="7919509" y="5326933"/>
            <a:ext cx="1133554" cy="814647"/>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dirty="0"/>
              <a:t>ESC</a:t>
            </a:r>
          </a:p>
        </p:txBody>
      </p:sp>
      <p:sp>
        <p:nvSpPr>
          <p:cNvPr id="17" name="Rectangle 16">
            <a:extLst>
              <a:ext uri="{FF2B5EF4-FFF2-40B4-BE49-F238E27FC236}">
                <a16:creationId xmlns:a16="http://schemas.microsoft.com/office/drawing/2014/main" id="{C561A803-B5A6-BD4F-BD65-10EEAF7F6C3F}"/>
              </a:ext>
            </a:extLst>
          </p:cNvPr>
          <p:cNvSpPr/>
          <p:nvPr/>
        </p:nvSpPr>
        <p:spPr>
          <a:xfrm>
            <a:off x="9146014" y="5326933"/>
            <a:ext cx="1133554" cy="814647"/>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dirty="0"/>
              <a:t>ESC</a:t>
            </a:r>
          </a:p>
        </p:txBody>
      </p:sp>
      <p:sp>
        <p:nvSpPr>
          <p:cNvPr id="18" name="Rectangle 17">
            <a:extLst>
              <a:ext uri="{FF2B5EF4-FFF2-40B4-BE49-F238E27FC236}">
                <a16:creationId xmlns:a16="http://schemas.microsoft.com/office/drawing/2014/main" id="{F8242DCA-CDBF-5041-8634-DE52B42A5579}"/>
              </a:ext>
            </a:extLst>
          </p:cNvPr>
          <p:cNvSpPr/>
          <p:nvPr/>
        </p:nvSpPr>
        <p:spPr>
          <a:xfrm>
            <a:off x="10360932" y="5326933"/>
            <a:ext cx="1133554" cy="814647"/>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dirty="0"/>
              <a:t>B</a:t>
            </a:r>
          </a:p>
        </p:txBody>
      </p:sp>
      <p:sp>
        <p:nvSpPr>
          <p:cNvPr id="19" name="Right Arrow 18">
            <a:extLst>
              <a:ext uri="{FF2B5EF4-FFF2-40B4-BE49-F238E27FC236}">
                <a16:creationId xmlns:a16="http://schemas.microsoft.com/office/drawing/2014/main" id="{D0A24721-9658-3D4A-B2C2-213C75313D45}"/>
              </a:ext>
            </a:extLst>
          </p:cNvPr>
          <p:cNvSpPr/>
          <p:nvPr/>
        </p:nvSpPr>
        <p:spPr>
          <a:xfrm>
            <a:off x="4768230" y="5539615"/>
            <a:ext cx="1793535" cy="38928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68145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2C2CCE-B534-6C4A-AB7E-7CE595A35868}"/>
              </a:ext>
            </a:extLst>
          </p:cNvPr>
          <p:cNvSpPr>
            <a:spLocks noGrp="1"/>
          </p:cNvSpPr>
          <p:nvPr>
            <p:ph idx="1"/>
          </p:nvPr>
        </p:nvSpPr>
        <p:spPr/>
        <p:txBody>
          <a:bodyPr/>
          <a:lstStyle/>
          <a:p>
            <a:r>
              <a:rPr lang="en-US" dirty="0"/>
              <a:t>Byte stuffing has the overhead of one byte per ESC character </a:t>
            </a:r>
          </a:p>
          <a:p>
            <a:endParaRPr lang="en-US" dirty="0"/>
          </a:p>
          <a:p>
            <a:r>
              <a:rPr lang="en-US" dirty="0"/>
              <a:t>Use bit stuffing instead of byte stuffing – implemented in </a:t>
            </a:r>
            <a:r>
              <a:rPr lang="en-US" b="1" dirty="0"/>
              <a:t>High-level Data Link Control (HDLC) protocol </a:t>
            </a:r>
          </a:p>
          <a:p>
            <a:endParaRPr lang="en-US" b="1" dirty="0"/>
          </a:p>
          <a:p>
            <a:r>
              <a:rPr lang="en-US" dirty="0"/>
              <a:t>In HDLC, each frame begins and ends with 01111110 (called FLAG byte)</a:t>
            </a:r>
          </a:p>
          <a:p>
            <a:endParaRPr lang="en-US" dirty="0"/>
          </a:p>
          <a:p>
            <a:r>
              <a:rPr lang="en-US" dirty="0"/>
              <a:t>Six consecutive 1’s in the data can get confused with this FLAG byte</a:t>
            </a:r>
          </a:p>
          <a:p>
            <a:endParaRPr lang="en-US" dirty="0"/>
          </a:p>
          <a:p>
            <a:r>
              <a:rPr lang="en-US" dirty="0"/>
              <a:t>Stuff a 0 bit if there is 5 consecutive 1’s in the data bit – transmit 011111010 instead of 01111110 </a:t>
            </a:r>
          </a:p>
        </p:txBody>
      </p:sp>
      <p:sp>
        <p:nvSpPr>
          <p:cNvPr id="3" name="Title 2">
            <a:extLst>
              <a:ext uri="{FF2B5EF4-FFF2-40B4-BE49-F238E27FC236}">
                <a16:creationId xmlns:a16="http://schemas.microsoft.com/office/drawing/2014/main" id="{BFF6DB04-6A98-E243-8D6A-3E02917E711A}"/>
              </a:ext>
            </a:extLst>
          </p:cNvPr>
          <p:cNvSpPr>
            <a:spLocks noGrp="1"/>
          </p:cNvSpPr>
          <p:nvPr>
            <p:ph type="title"/>
          </p:nvPr>
        </p:nvSpPr>
        <p:spPr/>
        <p:txBody>
          <a:bodyPr/>
          <a:lstStyle/>
          <a:p>
            <a:r>
              <a:rPr lang="en-US" dirty="0"/>
              <a:t>Bit Stuffing (HDLC)</a:t>
            </a:r>
          </a:p>
        </p:txBody>
      </p:sp>
    </p:spTree>
    <p:extLst>
      <p:ext uri="{BB962C8B-B14F-4D97-AF65-F5344CB8AC3E}">
        <p14:creationId xmlns:p14="http://schemas.microsoft.com/office/powerpoint/2010/main" val="13319102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06D8E6-390F-1040-9715-AF65B955C3F5}"/>
              </a:ext>
            </a:extLst>
          </p:cNvPr>
          <p:cNvSpPr>
            <a:spLocks noGrp="1"/>
          </p:cNvSpPr>
          <p:nvPr>
            <p:ph type="title"/>
          </p:nvPr>
        </p:nvSpPr>
        <p:spPr/>
        <p:txBody>
          <a:bodyPr/>
          <a:lstStyle/>
          <a:p>
            <a:r>
              <a:rPr lang="en-US" dirty="0"/>
              <a:t>Bit Stuffing Example </a:t>
            </a:r>
          </a:p>
        </p:txBody>
      </p:sp>
      <p:pic>
        <p:nvPicPr>
          <p:cNvPr id="4" name="Picture 3">
            <a:extLst>
              <a:ext uri="{FF2B5EF4-FFF2-40B4-BE49-F238E27FC236}">
                <a16:creationId xmlns:a16="http://schemas.microsoft.com/office/drawing/2014/main" id="{4A4CCBCC-AB66-7E45-90C4-AF3D4661DD10}"/>
              </a:ext>
            </a:extLst>
          </p:cNvPr>
          <p:cNvPicPr>
            <a:picLocks noChangeAspect="1"/>
          </p:cNvPicPr>
          <p:nvPr/>
        </p:nvPicPr>
        <p:blipFill>
          <a:blip r:embed="rId2"/>
          <a:stretch>
            <a:fillRect/>
          </a:stretch>
        </p:blipFill>
        <p:spPr>
          <a:xfrm>
            <a:off x="715153" y="1004686"/>
            <a:ext cx="10761693" cy="3650442"/>
          </a:xfrm>
          <a:prstGeom prst="rect">
            <a:avLst/>
          </a:prstGeom>
        </p:spPr>
      </p:pic>
    </p:spTree>
    <p:extLst>
      <p:ext uri="{BB962C8B-B14F-4D97-AF65-F5344CB8AC3E}">
        <p14:creationId xmlns:p14="http://schemas.microsoft.com/office/powerpoint/2010/main" val="42720219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4ABC5D-0E8D-3244-94B4-FC430D136084}"/>
              </a:ext>
            </a:extLst>
          </p:cNvPr>
          <p:cNvSpPr>
            <a:spLocks noGrp="1"/>
          </p:cNvSpPr>
          <p:nvPr>
            <p:ph idx="1"/>
          </p:nvPr>
        </p:nvSpPr>
        <p:spPr/>
        <p:txBody>
          <a:bodyPr/>
          <a:lstStyle/>
          <a:p>
            <a:r>
              <a:rPr lang="en-US" dirty="0"/>
              <a:t>Many of the times, the media is a broadcast media </a:t>
            </a:r>
          </a:p>
        </p:txBody>
      </p:sp>
      <p:sp>
        <p:nvSpPr>
          <p:cNvPr id="3" name="Title 2">
            <a:extLst>
              <a:ext uri="{FF2B5EF4-FFF2-40B4-BE49-F238E27FC236}">
                <a16:creationId xmlns:a16="http://schemas.microsoft.com/office/drawing/2014/main" id="{E1443065-A6F6-1348-A3E6-CCB756D76496}"/>
              </a:ext>
            </a:extLst>
          </p:cNvPr>
          <p:cNvSpPr>
            <a:spLocks noGrp="1"/>
          </p:cNvSpPr>
          <p:nvPr>
            <p:ph type="title"/>
          </p:nvPr>
        </p:nvSpPr>
        <p:spPr/>
        <p:txBody>
          <a:bodyPr/>
          <a:lstStyle/>
          <a:p>
            <a:r>
              <a:rPr lang="en-US" dirty="0"/>
              <a:t>The Channel Allocation Problem</a:t>
            </a:r>
          </a:p>
        </p:txBody>
      </p:sp>
      <p:pic>
        <p:nvPicPr>
          <p:cNvPr id="6" name="Picture 5">
            <a:extLst>
              <a:ext uri="{FF2B5EF4-FFF2-40B4-BE49-F238E27FC236}">
                <a16:creationId xmlns:a16="http://schemas.microsoft.com/office/drawing/2014/main" id="{698268DA-66C1-9F42-AA96-B57A8921C62B}"/>
              </a:ext>
            </a:extLst>
          </p:cNvPr>
          <p:cNvPicPr>
            <a:picLocks noChangeAspect="1"/>
          </p:cNvPicPr>
          <p:nvPr/>
        </p:nvPicPr>
        <p:blipFill>
          <a:blip r:embed="rId2"/>
          <a:stretch>
            <a:fillRect/>
          </a:stretch>
        </p:blipFill>
        <p:spPr>
          <a:xfrm>
            <a:off x="8013468" y="1738746"/>
            <a:ext cx="3527367" cy="2351578"/>
          </a:xfrm>
          <a:prstGeom prst="rect">
            <a:avLst/>
          </a:prstGeom>
        </p:spPr>
      </p:pic>
      <p:pic>
        <p:nvPicPr>
          <p:cNvPr id="7" name="Picture 6">
            <a:extLst>
              <a:ext uri="{FF2B5EF4-FFF2-40B4-BE49-F238E27FC236}">
                <a16:creationId xmlns:a16="http://schemas.microsoft.com/office/drawing/2014/main" id="{3A89A2AD-BA36-524C-8A8E-A79BAC28D29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41523" y="3550036"/>
            <a:ext cx="3915252" cy="3215113"/>
          </a:xfrm>
          <a:prstGeom prst="rect">
            <a:avLst/>
          </a:prstGeom>
        </p:spPr>
      </p:pic>
      <p:sp>
        <p:nvSpPr>
          <p:cNvPr id="9" name="TextBox 8">
            <a:extLst>
              <a:ext uri="{FF2B5EF4-FFF2-40B4-BE49-F238E27FC236}">
                <a16:creationId xmlns:a16="http://schemas.microsoft.com/office/drawing/2014/main" id="{65173E4E-9DF5-3D4F-8E3A-22F523C76EDC}"/>
              </a:ext>
            </a:extLst>
          </p:cNvPr>
          <p:cNvSpPr txBox="1"/>
          <p:nvPr/>
        </p:nvSpPr>
        <p:spPr>
          <a:xfrm>
            <a:off x="5884170" y="2071820"/>
            <a:ext cx="2562467" cy="830997"/>
          </a:xfrm>
          <a:prstGeom prst="rect">
            <a:avLst/>
          </a:prstGeom>
          <a:noFill/>
        </p:spPr>
        <p:txBody>
          <a:bodyPr wrap="square" rtlCol="0">
            <a:spAutoFit/>
          </a:bodyPr>
          <a:lstStyle/>
          <a:p>
            <a:r>
              <a:rPr lang="en-US" sz="2400" b="1" dirty="0"/>
              <a:t>A wireless Network</a:t>
            </a:r>
          </a:p>
        </p:txBody>
      </p:sp>
      <p:sp>
        <p:nvSpPr>
          <p:cNvPr id="10" name="TextBox 9">
            <a:extLst>
              <a:ext uri="{FF2B5EF4-FFF2-40B4-BE49-F238E27FC236}">
                <a16:creationId xmlns:a16="http://schemas.microsoft.com/office/drawing/2014/main" id="{EBC69AE0-4F61-A240-868A-4CC1629E763E}"/>
              </a:ext>
            </a:extLst>
          </p:cNvPr>
          <p:cNvSpPr txBox="1"/>
          <p:nvPr/>
        </p:nvSpPr>
        <p:spPr>
          <a:xfrm>
            <a:off x="9132371" y="4945038"/>
            <a:ext cx="2562467" cy="830997"/>
          </a:xfrm>
          <a:prstGeom prst="rect">
            <a:avLst/>
          </a:prstGeom>
          <a:noFill/>
        </p:spPr>
        <p:txBody>
          <a:bodyPr wrap="square" rtlCol="0">
            <a:spAutoFit/>
          </a:bodyPr>
          <a:lstStyle/>
          <a:p>
            <a:r>
              <a:rPr lang="en-US" sz="2400" b="1" dirty="0"/>
              <a:t>A Cellular Network</a:t>
            </a:r>
          </a:p>
        </p:txBody>
      </p:sp>
    </p:spTree>
    <p:extLst>
      <p:ext uri="{BB962C8B-B14F-4D97-AF65-F5344CB8AC3E}">
        <p14:creationId xmlns:p14="http://schemas.microsoft.com/office/powerpoint/2010/main" val="20499627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528036-A95A-5542-9F4A-43C0632F589A}"/>
              </a:ext>
            </a:extLst>
          </p:cNvPr>
          <p:cNvSpPr>
            <a:spLocks noGrp="1"/>
          </p:cNvSpPr>
          <p:nvPr>
            <p:ph idx="1"/>
          </p:nvPr>
        </p:nvSpPr>
        <p:spPr/>
        <p:txBody>
          <a:bodyPr/>
          <a:lstStyle/>
          <a:p>
            <a:r>
              <a:rPr lang="en-US" b="1" dirty="0"/>
              <a:t>Frequency Division Multiple Access (FDMA): </a:t>
            </a:r>
          </a:p>
          <a:p>
            <a:endParaRPr lang="en-US" b="1" dirty="0"/>
          </a:p>
          <a:p>
            <a:endParaRPr lang="en-US" b="1" dirty="0"/>
          </a:p>
          <a:p>
            <a:endParaRPr lang="en-US" b="1" dirty="0"/>
          </a:p>
          <a:p>
            <a:endParaRPr lang="en-US" b="1" dirty="0"/>
          </a:p>
          <a:p>
            <a:endParaRPr lang="en-US" b="1" dirty="0"/>
          </a:p>
          <a:p>
            <a:r>
              <a:rPr lang="en-US" b="1" dirty="0"/>
              <a:t>Time Division Multiple Access (TDMA):</a:t>
            </a:r>
          </a:p>
        </p:txBody>
      </p:sp>
      <p:sp>
        <p:nvSpPr>
          <p:cNvPr id="3" name="Title 2">
            <a:extLst>
              <a:ext uri="{FF2B5EF4-FFF2-40B4-BE49-F238E27FC236}">
                <a16:creationId xmlns:a16="http://schemas.microsoft.com/office/drawing/2014/main" id="{118D39F0-2152-544B-B949-EFC450297F80}"/>
              </a:ext>
            </a:extLst>
          </p:cNvPr>
          <p:cNvSpPr>
            <a:spLocks noGrp="1"/>
          </p:cNvSpPr>
          <p:nvPr>
            <p:ph type="title"/>
          </p:nvPr>
        </p:nvSpPr>
        <p:spPr/>
        <p:txBody>
          <a:bodyPr/>
          <a:lstStyle/>
          <a:p>
            <a:r>
              <a:rPr lang="en-US" dirty="0"/>
              <a:t>Static Channel Allocation</a:t>
            </a:r>
          </a:p>
        </p:txBody>
      </p:sp>
      <p:pic>
        <p:nvPicPr>
          <p:cNvPr id="4" name="Picture 3">
            <a:extLst>
              <a:ext uri="{FF2B5EF4-FFF2-40B4-BE49-F238E27FC236}">
                <a16:creationId xmlns:a16="http://schemas.microsoft.com/office/drawing/2014/main" id="{2C3F0715-A6AF-7947-9B2F-08A05D9E1488}"/>
              </a:ext>
            </a:extLst>
          </p:cNvPr>
          <p:cNvPicPr>
            <a:picLocks noChangeAspect="1"/>
          </p:cNvPicPr>
          <p:nvPr/>
        </p:nvPicPr>
        <p:blipFill>
          <a:blip r:embed="rId2"/>
          <a:stretch>
            <a:fillRect/>
          </a:stretch>
        </p:blipFill>
        <p:spPr>
          <a:xfrm>
            <a:off x="2354920" y="1641533"/>
            <a:ext cx="7556500" cy="2311400"/>
          </a:xfrm>
          <a:prstGeom prst="rect">
            <a:avLst/>
          </a:prstGeom>
        </p:spPr>
      </p:pic>
      <p:pic>
        <p:nvPicPr>
          <p:cNvPr id="5" name="Picture 4">
            <a:extLst>
              <a:ext uri="{FF2B5EF4-FFF2-40B4-BE49-F238E27FC236}">
                <a16:creationId xmlns:a16="http://schemas.microsoft.com/office/drawing/2014/main" id="{28127B6A-407E-1C4E-80BC-0BDCE964FA04}"/>
              </a:ext>
            </a:extLst>
          </p:cNvPr>
          <p:cNvPicPr>
            <a:picLocks noChangeAspect="1"/>
          </p:cNvPicPr>
          <p:nvPr/>
        </p:nvPicPr>
        <p:blipFill>
          <a:blip r:embed="rId3"/>
          <a:stretch>
            <a:fillRect/>
          </a:stretch>
        </p:blipFill>
        <p:spPr>
          <a:xfrm>
            <a:off x="3688079" y="4887062"/>
            <a:ext cx="3909753" cy="1866018"/>
          </a:xfrm>
          <a:prstGeom prst="rect">
            <a:avLst/>
          </a:prstGeom>
        </p:spPr>
      </p:pic>
    </p:spTree>
    <p:extLst>
      <p:ext uri="{BB962C8B-B14F-4D97-AF65-F5344CB8AC3E}">
        <p14:creationId xmlns:p14="http://schemas.microsoft.com/office/powerpoint/2010/main" val="30034427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3E65BE-9738-1D4D-8101-329003B36B4F}"/>
              </a:ext>
            </a:extLst>
          </p:cNvPr>
          <p:cNvSpPr>
            <a:spLocks noGrp="1"/>
          </p:cNvSpPr>
          <p:nvPr>
            <p:ph idx="1"/>
          </p:nvPr>
        </p:nvSpPr>
        <p:spPr/>
        <p:txBody>
          <a:bodyPr/>
          <a:lstStyle/>
          <a:p>
            <a:r>
              <a:rPr lang="en-US" dirty="0"/>
              <a:t>Static Channel Allocation has multiple problems: </a:t>
            </a:r>
          </a:p>
          <a:p>
            <a:pPr lvl="1"/>
            <a:r>
              <a:rPr lang="en-US" dirty="0"/>
              <a:t>Resource wastage when the user is idle </a:t>
            </a:r>
          </a:p>
          <a:p>
            <a:pPr lvl="1"/>
            <a:r>
              <a:rPr lang="en-US" dirty="0"/>
              <a:t>Strong synchronization is necessary </a:t>
            </a:r>
          </a:p>
          <a:p>
            <a:pPr lvl="1"/>
            <a:endParaRPr lang="en-US" dirty="0"/>
          </a:p>
          <a:p>
            <a:r>
              <a:rPr lang="en-US" dirty="0"/>
              <a:t>Dynamically allocate channels to the end users whenever required – multiple access protocols </a:t>
            </a:r>
          </a:p>
          <a:p>
            <a:endParaRPr lang="en-US" dirty="0"/>
          </a:p>
          <a:p>
            <a:r>
              <a:rPr lang="en-US" dirty="0"/>
              <a:t>Probabilistic scheduling among devices or users - contention based systems </a:t>
            </a:r>
          </a:p>
          <a:p>
            <a:pPr lvl="1"/>
            <a:r>
              <a:rPr lang="en-US" dirty="0"/>
              <a:t>Schedule the nodes such that contention can be minimized</a:t>
            </a:r>
          </a:p>
        </p:txBody>
      </p:sp>
      <p:sp>
        <p:nvSpPr>
          <p:cNvPr id="3" name="Title 2">
            <a:extLst>
              <a:ext uri="{FF2B5EF4-FFF2-40B4-BE49-F238E27FC236}">
                <a16:creationId xmlns:a16="http://schemas.microsoft.com/office/drawing/2014/main" id="{9298BD00-05A4-F047-8AB7-B181310AE87A}"/>
              </a:ext>
            </a:extLst>
          </p:cNvPr>
          <p:cNvSpPr>
            <a:spLocks noGrp="1"/>
          </p:cNvSpPr>
          <p:nvPr>
            <p:ph type="title"/>
          </p:nvPr>
        </p:nvSpPr>
        <p:spPr/>
        <p:txBody>
          <a:bodyPr/>
          <a:lstStyle/>
          <a:p>
            <a:r>
              <a:rPr lang="en-US" dirty="0"/>
              <a:t>Dynamic Channel Allocation</a:t>
            </a:r>
          </a:p>
        </p:txBody>
      </p:sp>
    </p:spTree>
    <p:extLst>
      <p:ext uri="{BB962C8B-B14F-4D97-AF65-F5344CB8AC3E}">
        <p14:creationId xmlns:p14="http://schemas.microsoft.com/office/powerpoint/2010/main" val="41633076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6299D6-7E4F-9948-9F39-863B037EDD06}"/>
              </a:ext>
            </a:extLst>
          </p:cNvPr>
          <p:cNvSpPr>
            <a:spLocks noGrp="1"/>
          </p:cNvSpPr>
          <p:nvPr>
            <p:ph idx="1"/>
          </p:nvPr>
        </p:nvSpPr>
        <p:spPr/>
        <p:txBody>
          <a:bodyPr/>
          <a:lstStyle/>
          <a:p>
            <a:r>
              <a:rPr lang="en-US" b="1" dirty="0"/>
              <a:t>Pure Aloha: </a:t>
            </a:r>
            <a:r>
              <a:rPr lang="en-US" dirty="0"/>
              <a:t>Transmit the frame whenever you have one </a:t>
            </a:r>
          </a:p>
          <a:p>
            <a:pPr lvl="1"/>
            <a:r>
              <a:rPr lang="en-US" dirty="0"/>
              <a:t>Results in collision </a:t>
            </a:r>
          </a:p>
          <a:p>
            <a:pPr lvl="1"/>
            <a:r>
              <a:rPr lang="en-US" dirty="0"/>
              <a:t>The hub rebroadcast the frame ( works as an acknowledgement) </a:t>
            </a:r>
          </a:p>
          <a:p>
            <a:pPr lvl="1"/>
            <a:r>
              <a:rPr lang="en-US" dirty="0"/>
              <a:t>If the sender does not hear its frame within a timeout, retransmission the frame again </a:t>
            </a:r>
          </a:p>
          <a:p>
            <a:pPr lvl="1"/>
            <a:endParaRPr lang="en-US" dirty="0"/>
          </a:p>
          <a:p>
            <a:r>
              <a:rPr lang="en-US" b="1" dirty="0"/>
              <a:t>Slotted Aloha: </a:t>
            </a:r>
            <a:r>
              <a:rPr lang="en-US" dirty="0"/>
              <a:t>Divide time into discrete interval called slots. Transmit the frame at the beginning of the next slot </a:t>
            </a:r>
          </a:p>
          <a:p>
            <a:pPr lvl="1"/>
            <a:r>
              <a:rPr lang="en-US" dirty="0"/>
              <a:t>The users need to agree on slot boundaries </a:t>
            </a:r>
          </a:p>
          <a:p>
            <a:pPr lvl="1"/>
            <a:r>
              <a:rPr lang="en-US" dirty="0"/>
              <a:t>Collision can still happen, retransmit after timeout </a:t>
            </a:r>
          </a:p>
          <a:p>
            <a:pPr lvl="1"/>
            <a:r>
              <a:rPr lang="en-US" dirty="0"/>
              <a:t>Doubles up the efficiency compared to pure Aloha – check the Tanenbaum book for details ! </a:t>
            </a:r>
          </a:p>
          <a:p>
            <a:pPr lvl="1"/>
            <a:endParaRPr lang="en-US" dirty="0"/>
          </a:p>
          <a:p>
            <a:r>
              <a:rPr lang="en-US" dirty="0"/>
              <a:t>Best channel utilization with slotted aloha is 1/e (e=2.71828), approx. 36.7% </a:t>
            </a:r>
          </a:p>
        </p:txBody>
      </p:sp>
      <p:sp>
        <p:nvSpPr>
          <p:cNvPr id="3" name="Title 2">
            <a:extLst>
              <a:ext uri="{FF2B5EF4-FFF2-40B4-BE49-F238E27FC236}">
                <a16:creationId xmlns:a16="http://schemas.microsoft.com/office/drawing/2014/main" id="{25DC16BC-4A14-BE43-AB8A-CEE6CFF71C86}"/>
              </a:ext>
            </a:extLst>
          </p:cNvPr>
          <p:cNvSpPr>
            <a:spLocks noGrp="1"/>
          </p:cNvSpPr>
          <p:nvPr>
            <p:ph type="title"/>
          </p:nvPr>
        </p:nvSpPr>
        <p:spPr/>
        <p:txBody>
          <a:bodyPr/>
          <a:lstStyle/>
          <a:p>
            <a:r>
              <a:rPr lang="en-US" dirty="0"/>
              <a:t>Multiple Access Protocol</a:t>
            </a:r>
          </a:p>
        </p:txBody>
      </p:sp>
    </p:spTree>
    <p:extLst>
      <p:ext uri="{BB962C8B-B14F-4D97-AF65-F5344CB8AC3E}">
        <p14:creationId xmlns:p14="http://schemas.microsoft.com/office/powerpoint/2010/main" val="34755977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8652F1-6151-A34F-8EF2-731BCC17BCAC}"/>
              </a:ext>
            </a:extLst>
          </p:cNvPr>
          <p:cNvSpPr>
            <a:spLocks noGrp="1"/>
          </p:cNvSpPr>
          <p:nvPr>
            <p:ph idx="1"/>
          </p:nvPr>
        </p:nvSpPr>
        <p:spPr/>
        <p:txBody>
          <a:bodyPr/>
          <a:lstStyle/>
          <a:p>
            <a:r>
              <a:rPr lang="en-US" b="1" dirty="0"/>
              <a:t>Physical carrier sensing (PCS): </a:t>
            </a:r>
            <a:r>
              <a:rPr lang="en-US" dirty="0"/>
              <a:t>Sense the carrier to see whether there is any ongoing signal. </a:t>
            </a:r>
          </a:p>
          <a:p>
            <a:endParaRPr lang="en-US" b="1" dirty="0"/>
          </a:p>
          <a:p>
            <a:r>
              <a:rPr lang="en-US" dirty="0"/>
              <a:t>If PCS returns the channel to be idle, the station sends data</a:t>
            </a:r>
          </a:p>
          <a:p>
            <a:endParaRPr lang="en-US" dirty="0"/>
          </a:p>
          <a:p>
            <a:r>
              <a:rPr lang="en-US" dirty="0"/>
              <a:t>Otherwise wait until the channel becomes idle </a:t>
            </a:r>
          </a:p>
          <a:p>
            <a:endParaRPr lang="en-US" dirty="0"/>
          </a:p>
          <a:p>
            <a:r>
              <a:rPr lang="en-US" dirty="0"/>
              <a:t>If collision occurs, wait for random amount of time and repeat the process</a:t>
            </a:r>
          </a:p>
          <a:p>
            <a:endParaRPr lang="en-US" dirty="0"/>
          </a:p>
          <a:p>
            <a:r>
              <a:rPr lang="en-US" dirty="0"/>
              <a:t>We call this as </a:t>
            </a:r>
            <a:r>
              <a:rPr lang="en-US" b="1" dirty="0"/>
              <a:t>1-persistent CSMA </a:t>
            </a:r>
            <a:endParaRPr lang="en-US" dirty="0"/>
          </a:p>
        </p:txBody>
      </p:sp>
      <p:sp>
        <p:nvSpPr>
          <p:cNvPr id="3" name="Title 2">
            <a:extLst>
              <a:ext uri="{FF2B5EF4-FFF2-40B4-BE49-F238E27FC236}">
                <a16:creationId xmlns:a16="http://schemas.microsoft.com/office/drawing/2014/main" id="{3C2409BC-E52F-2A40-A8C5-462772666969}"/>
              </a:ext>
            </a:extLst>
          </p:cNvPr>
          <p:cNvSpPr>
            <a:spLocks noGrp="1"/>
          </p:cNvSpPr>
          <p:nvPr>
            <p:ph type="title"/>
          </p:nvPr>
        </p:nvSpPr>
        <p:spPr/>
        <p:txBody>
          <a:bodyPr/>
          <a:lstStyle/>
          <a:p>
            <a:r>
              <a:rPr lang="en-US" dirty="0"/>
              <a:t>Carrier Sense Multiple Access (CSMA) </a:t>
            </a:r>
          </a:p>
        </p:txBody>
      </p:sp>
    </p:spTree>
    <p:extLst>
      <p:ext uri="{BB962C8B-B14F-4D97-AF65-F5344CB8AC3E}">
        <p14:creationId xmlns:p14="http://schemas.microsoft.com/office/powerpoint/2010/main" val="1757362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A25E4F-3EC2-524B-A62E-B7B3C0679F53}"/>
              </a:ext>
            </a:extLst>
          </p:cNvPr>
          <p:cNvSpPr>
            <a:spLocks noGrp="1"/>
          </p:cNvSpPr>
          <p:nvPr>
            <p:ph idx="1"/>
          </p:nvPr>
        </p:nvSpPr>
        <p:spPr/>
        <p:txBody>
          <a:bodyPr/>
          <a:lstStyle/>
          <a:p>
            <a:r>
              <a:rPr lang="en-US" dirty="0"/>
              <a:t>Data link layer switches (sometime called as </a:t>
            </a:r>
            <a:r>
              <a:rPr lang="en-US" b="1" dirty="0"/>
              <a:t>bridge </a:t>
            </a:r>
            <a:r>
              <a:rPr lang="en-US" dirty="0"/>
              <a:t>– the old name) should be </a:t>
            </a:r>
            <a:r>
              <a:rPr lang="en-US" b="1" dirty="0"/>
              <a:t>completely transparent</a:t>
            </a:r>
            <a:endParaRPr lang="en-US" dirty="0"/>
          </a:p>
          <a:p>
            <a:pPr lvl="1"/>
            <a:r>
              <a:rPr lang="en-US" dirty="0"/>
              <a:t>Plug and Play – no address change </a:t>
            </a:r>
          </a:p>
          <a:p>
            <a:pPr lvl="1"/>
            <a:r>
              <a:rPr lang="en-US" dirty="0"/>
              <a:t>The operations of existing LANs should not be affected </a:t>
            </a:r>
          </a:p>
          <a:p>
            <a:pPr lvl="1"/>
            <a:r>
              <a:rPr lang="en-US" dirty="0"/>
              <a:t>The functionality of the devices should remain same even if they are part of the switched LAN </a:t>
            </a:r>
          </a:p>
          <a:p>
            <a:pPr lvl="1"/>
            <a:r>
              <a:rPr lang="en-US" dirty="0"/>
              <a:t>Easy to move stations over a switched LAN similar to a normal LAN </a:t>
            </a:r>
          </a:p>
          <a:p>
            <a:pPr lvl="1"/>
            <a:endParaRPr lang="en-US" dirty="0"/>
          </a:p>
          <a:p>
            <a:r>
              <a:rPr lang="en-US" b="1" dirty="0"/>
              <a:t>Step 1</a:t>
            </a:r>
            <a:r>
              <a:rPr lang="en-US" dirty="0"/>
              <a:t>: Learning switches (backward learning algorithm) to stop traffic being sent where it is not needed </a:t>
            </a:r>
          </a:p>
          <a:p>
            <a:endParaRPr lang="en-US" dirty="0"/>
          </a:p>
          <a:p>
            <a:r>
              <a:rPr lang="en-US" b="1" dirty="0"/>
              <a:t>Step 2: </a:t>
            </a:r>
            <a:r>
              <a:rPr lang="en-US" dirty="0"/>
              <a:t>Spanning tree algorithm to break loops</a:t>
            </a:r>
            <a:endParaRPr lang="en-US" b="1" dirty="0"/>
          </a:p>
        </p:txBody>
      </p:sp>
      <p:sp>
        <p:nvSpPr>
          <p:cNvPr id="3" name="Title 2">
            <a:extLst>
              <a:ext uri="{FF2B5EF4-FFF2-40B4-BE49-F238E27FC236}">
                <a16:creationId xmlns:a16="http://schemas.microsoft.com/office/drawing/2014/main" id="{B10FC0C6-A6FC-2D43-AC55-9C3B8E67009E}"/>
              </a:ext>
            </a:extLst>
          </p:cNvPr>
          <p:cNvSpPr>
            <a:spLocks noGrp="1"/>
          </p:cNvSpPr>
          <p:nvPr>
            <p:ph type="title"/>
          </p:nvPr>
        </p:nvSpPr>
        <p:spPr/>
        <p:txBody>
          <a:bodyPr/>
          <a:lstStyle/>
          <a:p>
            <a:r>
              <a:rPr lang="en-US" dirty="0"/>
              <a:t>Data Link Layer Switching</a:t>
            </a:r>
          </a:p>
        </p:txBody>
      </p:sp>
    </p:spTree>
    <p:extLst>
      <p:ext uri="{BB962C8B-B14F-4D97-AF65-F5344CB8AC3E}">
        <p14:creationId xmlns:p14="http://schemas.microsoft.com/office/powerpoint/2010/main" val="1668567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16E363-3E59-E94D-8C1B-63420177E3B3}"/>
              </a:ext>
            </a:extLst>
          </p:cNvPr>
          <p:cNvSpPr>
            <a:spLocks noGrp="1"/>
          </p:cNvSpPr>
          <p:nvPr>
            <p:ph idx="1"/>
          </p:nvPr>
        </p:nvSpPr>
        <p:spPr/>
        <p:txBody>
          <a:bodyPr/>
          <a:lstStyle/>
          <a:p>
            <a:r>
              <a:rPr lang="en-US" dirty="0"/>
              <a:t>Divide the time to logical slots</a:t>
            </a:r>
          </a:p>
          <a:p>
            <a:endParaRPr lang="en-US" dirty="0"/>
          </a:p>
          <a:p>
            <a:r>
              <a:rPr lang="en-US" dirty="0"/>
              <a:t>When station is ready to send a frame, sense the channel (PCS) </a:t>
            </a:r>
          </a:p>
          <a:p>
            <a:endParaRPr lang="en-US" dirty="0"/>
          </a:p>
          <a:p>
            <a:r>
              <a:rPr lang="en-US" dirty="0"/>
              <a:t>If the channel is idle at the current slot, then transmit with probability </a:t>
            </a:r>
            <a:r>
              <a:rPr lang="en-US" i="1" dirty="0"/>
              <a:t>p</a:t>
            </a:r>
          </a:p>
          <a:p>
            <a:endParaRPr lang="en-US" i="1" dirty="0"/>
          </a:p>
          <a:p>
            <a:r>
              <a:rPr lang="en-US" dirty="0"/>
              <a:t>With probability </a:t>
            </a:r>
            <a:r>
              <a:rPr lang="en-US" i="1" dirty="0"/>
              <a:t>1-p</a:t>
            </a:r>
            <a:r>
              <a:rPr lang="en-US" dirty="0"/>
              <a:t>, target the next slot, and repeat the process </a:t>
            </a:r>
          </a:p>
          <a:p>
            <a:endParaRPr lang="en-US" dirty="0"/>
          </a:p>
          <a:p>
            <a:r>
              <a:rPr lang="en-US" dirty="0"/>
              <a:t>Non-persistent CSMA: If the channel is sensed busy through PCS, wait random amount of time, and then sense again </a:t>
            </a:r>
          </a:p>
          <a:p>
            <a:endParaRPr lang="en-US" dirty="0"/>
          </a:p>
          <a:p>
            <a:endParaRPr lang="en-US" dirty="0"/>
          </a:p>
        </p:txBody>
      </p:sp>
      <p:sp>
        <p:nvSpPr>
          <p:cNvPr id="3" name="Title 2">
            <a:extLst>
              <a:ext uri="{FF2B5EF4-FFF2-40B4-BE49-F238E27FC236}">
                <a16:creationId xmlns:a16="http://schemas.microsoft.com/office/drawing/2014/main" id="{57144CC3-9D95-7C44-9CB5-243BBFD2CB15}"/>
              </a:ext>
            </a:extLst>
          </p:cNvPr>
          <p:cNvSpPr>
            <a:spLocks noGrp="1"/>
          </p:cNvSpPr>
          <p:nvPr>
            <p:ph type="title"/>
          </p:nvPr>
        </p:nvSpPr>
        <p:spPr/>
        <p:txBody>
          <a:bodyPr/>
          <a:lstStyle/>
          <a:p>
            <a:r>
              <a:rPr lang="en-US" dirty="0"/>
              <a:t>p-persistent CSMA</a:t>
            </a:r>
          </a:p>
        </p:txBody>
      </p:sp>
    </p:spTree>
    <p:extLst>
      <p:ext uri="{BB962C8B-B14F-4D97-AF65-F5344CB8AC3E}">
        <p14:creationId xmlns:p14="http://schemas.microsoft.com/office/powerpoint/2010/main" val="39697334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C9F1C2-320C-164E-BE71-4F6A397AA10C}"/>
              </a:ext>
            </a:extLst>
          </p:cNvPr>
          <p:cNvSpPr>
            <a:spLocks noGrp="1"/>
          </p:cNvSpPr>
          <p:nvPr>
            <p:ph idx="1"/>
          </p:nvPr>
        </p:nvSpPr>
        <p:spPr/>
        <p:txBody>
          <a:bodyPr/>
          <a:lstStyle/>
          <a:p>
            <a:r>
              <a:rPr lang="en-US" dirty="0"/>
              <a:t>Two stations may sense the channel idle at the same time, and starts transmission </a:t>
            </a:r>
          </a:p>
          <a:p>
            <a:endParaRPr lang="en-US" dirty="0"/>
          </a:p>
          <a:p>
            <a:r>
              <a:rPr lang="en-US" dirty="0"/>
              <a:t>A collision can happen in the channel – detect the collision </a:t>
            </a:r>
          </a:p>
          <a:p>
            <a:pPr lvl="1"/>
            <a:r>
              <a:rPr lang="en-US" dirty="0"/>
              <a:t>Collision signal will differ from the normal signal </a:t>
            </a:r>
          </a:p>
          <a:p>
            <a:pPr lvl="1"/>
            <a:endParaRPr lang="en-US" dirty="0"/>
          </a:p>
          <a:p>
            <a:r>
              <a:rPr lang="en-US" b="1" dirty="0"/>
              <a:t>Random Back-off: </a:t>
            </a:r>
            <a:r>
              <a:rPr lang="en-US" dirty="0"/>
              <a:t>Wait for random amount of time if a collision is detected </a:t>
            </a:r>
          </a:p>
          <a:p>
            <a:endParaRPr lang="en-US" b="1" dirty="0"/>
          </a:p>
          <a:p>
            <a:r>
              <a:rPr lang="en-US" b="1" dirty="0"/>
              <a:t>Binary Exponential Back-off: </a:t>
            </a:r>
            <a:r>
              <a:rPr lang="en-US" dirty="0"/>
              <a:t>At n</a:t>
            </a:r>
            <a:r>
              <a:rPr lang="en-US" baseline="30000" dirty="0"/>
              <a:t>th</a:t>
            </a:r>
            <a:r>
              <a:rPr lang="en-US" dirty="0"/>
              <a:t> attempt, wait for time equivalent of random(0,2</a:t>
            </a:r>
            <a:r>
              <a:rPr lang="en-US" baseline="30000" dirty="0"/>
              <a:t>n</a:t>
            </a:r>
            <a:r>
              <a:rPr lang="en-US" dirty="0"/>
              <a:t>-1) slots </a:t>
            </a:r>
            <a:endParaRPr lang="en-US" b="1" dirty="0"/>
          </a:p>
          <a:p>
            <a:pPr lvl="1"/>
            <a:endParaRPr lang="en-US" dirty="0"/>
          </a:p>
          <a:p>
            <a:pPr lvl="1"/>
            <a:endParaRPr lang="en-US" dirty="0"/>
          </a:p>
        </p:txBody>
      </p:sp>
      <p:sp>
        <p:nvSpPr>
          <p:cNvPr id="3" name="Title 2">
            <a:extLst>
              <a:ext uri="{FF2B5EF4-FFF2-40B4-BE49-F238E27FC236}">
                <a16:creationId xmlns:a16="http://schemas.microsoft.com/office/drawing/2014/main" id="{33A635B2-1BF2-5D46-B361-9B89F9038688}"/>
              </a:ext>
            </a:extLst>
          </p:cNvPr>
          <p:cNvSpPr>
            <a:spLocks noGrp="1"/>
          </p:cNvSpPr>
          <p:nvPr>
            <p:ph type="title"/>
          </p:nvPr>
        </p:nvSpPr>
        <p:spPr/>
        <p:txBody>
          <a:bodyPr/>
          <a:lstStyle/>
          <a:p>
            <a:r>
              <a:rPr lang="en-US" dirty="0"/>
              <a:t>Collision in CSMA (CSMA/CD) </a:t>
            </a:r>
          </a:p>
        </p:txBody>
      </p:sp>
    </p:spTree>
    <p:extLst>
      <p:ext uri="{BB962C8B-B14F-4D97-AF65-F5344CB8AC3E}">
        <p14:creationId xmlns:p14="http://schemas.microsoft.com/office/powerpoint/2010/main" val="30930408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FAEEC8-487B-964E-B1CF-2913467765E9}"/>
              </a:ext>
            </a:extLst>
          </p:cNvPr>
          <p:cNvSpPr>
            <a:spLocks noGrp="1"/>
          </p:cNvSpPr>
          <p:nvPr>
            <p:ph idx="1"/>
          </p:nvPr>
        </p:nvSpPr>
        <p:spPr>
          <a:xfrm>
            <a:off x="356839" y="3956858"/>
            <a:ext cx="11552663" cy="2530404"/>
          </a:xfrm>
        </p:spPr>
        <p:txBody>
          <a:bodyPr/>
          <a:lstStyle/>
          <a:p>
            <a:r>
              <a:rPr lang="en-US" dirty="0"/>
              <a:t>Worst case collision detection time = 2 x propagation delay </a:t>
            </a:r>
          </a:p>
          <a:p>
            <a:endParaRPr lang="en-US" dirty="0"/>
          </a:p>
          <a:p>
            <a:r>
              <a:rPr lang="en-US" dirty="0"/>
              <a:t>To detect a collision, the minimum frame transmission time should be equal to 2 x propagation delay (</a:t>
            </a:r>
            <a:r>
              <a:rPr lang="en-US" dirty="0" err="1"/>
              <a:t>eg</a:t>
            </a:r>
            <a:r>
              <a:rPr lang="en-US" dirty="0"/>
              <a:t>. Minimum Ethernet frame size = 64 bytes)</a:t>
            </a:r>
          </a:p>
        </p:txBody>
      </p:sp>
      <p:sp>
        <p:nvSpPr>
          <p:cNvPr id="3" name="Title 2">
            <a:extLst>
              <a:ext uri="{FF2B5EF4-FFF2-40B4-BE49-F238E27FC236}">
                <a16:creationId xmlns:a16="http://schemas.microsoft.com/office/drawing/2014/main" id="{8FBAD9AF-0F80-E641-81FA-446838FF0B87}"/>
              </a:ext>
            </a:extLst>
          </p:cNvPr>
          <p:cNvSpPr>
            <a:spLocks noGrp="1"/>
          </p:cNvSpPr>
          <p:nvPr>
            <p:ph type="title"/>
          </p:nvPr>
        </p:nvSpPr>
        <p:spPr/>
        <p:txBody>
          <a:bodyPr/>
          <a:lstStyle/>
          <a:p>
            <a:r>
              <a:rPr lang="en-US" dirty="0"/>
              <a:t>Collision Detection and its Impact over MAC Frame Length</a:t>
            </a:r>
          </a:p>
        </p:txBody>
      </p:sp>
      <p:pic>
        <p:nvPicPr>
          <p:cNvPr id="4" name="Picture 3">
            <a:extLst>
              <a:ext uri="{FF2B5EF4-FFF2-40B4-BE49-F238E27FC236}">
                <a16:creationId xmlns:a16="http://schemas.microsoft.com/office/drawing/2014/main" id="{C28F38C8-D322-3043-967F-B08D6D6B3F8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36567" y="1670641"/>
            <a:ext cx="2355273" cy="1475112"/>
          </a:xfrm>
          <a:prstGeom prst="rect">
            <a:avLst/>
          </a:prstGeom>
        </p:spPr>
      </p:pic>
      <p:pic>
        <p:nvPicPr>
          <p:cNvPr id="5" name="Picture 4">
            <a:extLst>
              <a:ext uri="{FF2B5EF4-FFF2-40B4-BE49-F238E27FC236}">
                <a16:creationId xmlns:a16="http://schemas.microsoft.com/office/drawing/2014/main" id="{E17977F4-BF85-2344-B22C-48DBF612AD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21101" y="1670641"/>
            <a:ext cx="2355273" cy="1475112"/>
          </a:xfrm>
          <a:prstGeom prst="rect">
            <a:avLst/>
          </a:prstGeom>
        </p:spPr>
      </p:pic>
      <p:cxnSp>
        <p:nvCxnSpPr>
          <p:cNvPr id="7" name="Straight Connector 6">
            <a:extLst>
              <a:ext uri="{FF2B5EF4-FFF2-40B4-BE49-F238E27FC236}">
                <a16:creationId xmlns:a16="http://schemas.microsoft.com/office/drawing/2014/main" id="{5CDD5B7D-73C4-6543-A905-D4B7270D9FB2}"/>
              </a:ext>
            </a:extLst>
          </p:cNvPr>
          <p:cNvCxnSpPr>
            <a:stCxn id="4" idx="2"/>
            <a:endCxn id="5" idx="2"/>
          </p:cNvCxnSpPr>
          <p:nvPr/>
        </p:nvCxnSpPr>
        <p:spPr>
          <a:xfrm>
            <a:off x="2114204" y="3145753"/>
            <a:ext cx="748453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2B94004-957A-754B-80C5-0179A162966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67665" y="1411777"/>
            <a:ext cx="1577571" cy="1577571"/>
          </a:xfrm>
          <a:prstGeom prst="rect">
            <a:avLst/>
          </a:prstGeom>
        </p:spPr>
      </p:pic>
      <p:cxnSp>
        <p:nvCxnSpPr>
          <p:cNvPr id="10" name="Straight Arrow Connector 9">
            <a:extLst>
              <a:ext uri="{FF2B5EF4-FFF2-40B4-BE49-F238E27FC236}">
                <a16:creationId xmlns:a16="http://schemas.microsoft.com/office/drawing/2014/main" id="{87C1C83F-D372-8E4D-B4C1-6935C6DD2B8B}"/>
              </a:ext>
            </a:extLst>
          </p:cNvPr>
          <p:cNvCxnSpPr/>
          <p:nvPr/>
        </p:nvCxnSpPr>
        <p:spPr>
          <a:xfrm>
            <a:off x="3025833" y="1845425"/>
            <a:ext cx="4041832" cy="0"/>
          </a:xfrm>
          <a:prstGeom prst="straightConnector1">
            <a:avLst/>
          </a:prstGeom>
          <a:ln w="762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8D0AEF3-EB8E-5343-8732-E643E1EB7B03}"/>
              </a:ext>
            </a:extLst>
          </p:cNvPr>
          <p:cNvCxnSpPr/>
          <p:nvPr/>
        </p:nvCxnSpPr>
        <p:spPr>
          <a:xfrm flipH="1">
            <a:off x="3009207" y="2543695"/>
            <a:ext cx="4058458" cy="0"/>
          </a:xfrm>
          <a:prstGeom prst="straightConnector1">
            <a:avLst/>
          </a:prstGeom>
          <a:ln w="762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96798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8A9305-8EC2-9C4F-BE60-A3F874760A78}"/>
              </a:ext>
            </a:extLst>
          </p:cNvPr>
          <p:cNvSpPr>
            <a:spLocks noGrp="1"/>
          </p:cNvSpPr>
          <p:nvPr>
            <p:ph idx="1"/>
          </p:nvPr>
        </p:nvSpPr>
        <p:spPr>
          <a:xfrm>
            <a:off x="356839" y="4305992"/>
            <a:ext cx="11552663" cy="2181269"/>
          </a:xfrm>
        </p:spPr>
        <p:txBody>
          <a:bodyPr/>
          <a:lstStyle/>
          <a:p>
            <a:r>
              <a:rPr lang="en-US" dirty="0"/>
              <a:t>Contention interval is the time when the channel bandwidth is not utilized due to collision </a:t>
            </a:r>
          </a:p>
          <a:p>
            <a:endParaRPr lang="en-US" dirty="0"/>
          </a:p>
          <a:p>
            <a:r>
              <a:rPr lang="en-US" dirty="0"/>
              <a:t>We need to estimate the probabilistic length of a contention interval </a:t>
            </a:r>
          </a:p>
        </p:txBody>
      </p:sp>
      <p:sp>
        <p:nvSpPr>
          <p:cNvPr id="3" name="Title 2">
            <a:extLst>
              <a:ext uri="{FF2B5EF4-FFF2-40B4-BE49-F238E27FC236}">
                <a16:creationId xmlns:a16="http://schemas.microsoft.com/office/drawing/2014/main" id="{2E771931-D75C-3B4A-A66D-F4992EB8CEAF}"/>
              </a:ext>
            </a:extLst>
          </p:cNvPr>
          <p:cNvSpPr>
            <a:spLocks noGrp="1"/>
          </p:cNvSpPr>
          <p:nvPr>
            <p:ph type="title"/>
          </p:nvPr>
        </p:nvSpPr>
        <p:spPr/>
        <p:txBody>
          <a:bodyPr/>
          <a:lstStyle/>
          <a:p>
            <a:r>
              <a:rPr lang="en-US" dirty="0"/>
              <a:t>Ethernet Performance - Contention Interval</a:t>
            </a:r>
          </a:p>
        </p:txBody>
      </p:sp>
      <p:pic>
        <p:nvPicPr>
          <p:cNvPr id="4" name="Picture 3">
            <a:extLst>
              <a:ext uri="{FF2B5EF4-FFF2-40B4-BE49-F238E27FC236}">
                <a16:creationId xmlns:a16="http://schemas.microsoft.com/office/drawing/2014/main" id="{6F5510B7-DF3A-CD47-AB77-385694E3A88D}"/>
              </a:ext>
            </a:extLst>
          </p:cNvPr>
          <p:cNvPicPr>
            <a:picLocks noChangeAspect="1"/>
          </p:cNvPicPr>
          <p:nvPr/>
        </p:nvPicPr>
        <p:blipFill>
          <a:blip r:embed="rId2"/>
          <a:stretch>
            <a:fillRect/>
          </a:stretch>
        </p:blipFill>
        <p:spPr>
          <a:xfrm>
            <a:off x="1453630" y="859537"/>
            <a:ext cx="9284739" cy="3325877"/>
          </a:xfrm>
          <a:prstGeom prst="rect">
            <a:avLst/>
          </a:prstGeom>
        </p:spPr>
      </p:pic>
    </p:spTree>
    <p:extLst>
      <p:ext uri="{BB962C8B-B14F-4D97-AF65-F5344CB8AC3E}">
        <p14:creationId xmlns:p14="http://schemas.microsoft.com/office/powerpoint/2010/main" val="9060465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C159C501-9A96-BB4D-99E5-2869A418AA93}"/>
                  </a:ext>
                </a:extLst>
              </p:cNvPr>
              <p:cNvSpPr>
                <a:spLocks noGrp="1"/>
              </p:cNvSpPr>
              <p:nvPr>
                <p:ph idx="1"/>
              </p:nvPr>
            </p:nvSpPr>
            <p:spPr/>
            <p:txBody>
              <a:bodyPr/>
              <a:lstStyle/>
              <a:p>
                <a14:m>
                  <m:oMath xmlns:m="http://schemas.openxmlformats.org/officeDocument/2006/math">
                    <m:r>
                      <a:rPr lang="en-US" b="0" i="1" smtClean="0">
                        <a:latin typeface="Cambria Math" panose="02040503050406030204" pitchFamily="18" charset="0"/>
                      </a:rPr>
                      <m:t>𝑘</m:t>
                    </m:r>
                    <m:r>
                      <a:rPr lang="en-US" i="1" smtClean="0">
                        <a:latin typeface="Cambria Math" panose="02040503050406030204" pitchFamily="18" charset="0"/>
                      </a:rPr>
                      <m:t> </m:t>
                    </m:r>
                  </m:oMath>
                </a14:m>
                <a:r>
                  <a:rPr lang="en-US" dirty="0"/>
                  <a:t>stations are ready to transmit. Each station transmits during a contention slot with probability </a:t>
                </a:r>
                <a14:m>
                  <m:oMath xmlns:m="http://schemas.openxmlformats.org/officeDocument/2006/math">
                    <m:r>
                      <a:rPr lang="en-US" b="0" i="1" smtClean="0">
                        <a:latin typeface="Cambria Math" panose="02040503050406030204" pitchFamily="18" charset="0"/>
                      </a:rPr>
                      <m:t>𝑝</m:t>
                    </m:r>
                  </m:oMath>
                </a14:m>
                <a:endParaRPr lang="en-US" dirty="0"/>
              </a:p>
              <a:p>
                <a:r>
                  <a:rPr lang="en-US" dirty="0"/>
                  <a:t>Consider a given slot. What is the probability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 </m:t>
                    </m:r>
                  </m:oMath>
                </a14:m>
                <a:r>
                  <a:rPr lang="en-US" dirty="0"/>
                  <a:t>that some station acquires the channel in that slot? </a:t>
                </a:r>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𝑘𝑝</m:t>
                      </m:r>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m:t>
                          </m:r>
                        </m:e>
                        <m:sup>
                          <m:r>
                            <a:rPr lang="en-US" b="0" i="1" smtClean="0">
                              <a:latin typeface="Cambria Math" panose="02040503050406030204" pitchFamily="18" charset="0"/>
                            </a:rPr>
                            <m:t>𝑘</m:t>
                          </m:r>
                          <m:r>
                            <a:rPr lang="en-US" b="0" i="1" smtClean="0">
                              <a:latin typeface="Cambria Math" panose="02040503050406030204" pitchFamily="18" charset="0"/>
                            </a:rPr>
                            <m:t>−1</m:t>
                          </m:r>
                        </m:sup>
                      </m:sSup>
                    </m:oMath>
                  </m:oMathPara>
                </a14:m>
                <a:endParaRPr lang="en-US" dirty="0"/>
              </a:p>
              <a:p>
                <a14:m>
                  <m:oMath xmlns:m="http://schemas.openxmlformats.org/officeDocument/2006/math">
                    <m:r>
                      <a:rPr lang="en-US" b="0" i="1" smtClean="0">
                        <a:latin typeface="Cambria Math" panose="02040503050406030204" pitchFamily="18" charset="0"/>
                      </a:rPr>
                      <m:t>𝐴</m:t>
                    </m:r>
                  </m:oMath>
                </a14:m>
                <a:r>
                  <a:rPr lang="en-US" dirty="0"/>
                  <a:t> is maximized when </a:t>
                </a:r>
                <a14:m>
                  <m:oMath xmlns:m="http://schemas.openxmlformats.org/officeDocument/2006/math">
                    <m:r>
                      <a:rPr lang="en-US" i="1">
                        <a:latin typeface="Cambria Math" panose="02040503050406030204" pitchFamily="18" charset="0"/>
                      </a:rPr>
                      <m:t>𝑝</m:t>
                    </m:r>
                    <m:r>
                      <a:rPr lang="en-US" b="0" i="1" smtClean="0">
                        <a:latin typeface="Cambria Math" panose="02040503050406030204" pitchFamily="18" charset="0"/>
                      </a:rPr>
                      <m:t>=1/</m:t>
                    </m:r>
                    <m:r>
                      <a:rPr lang="en-US" b="0" i="1" smtClean="0">
                        <a:latin typeface="Cambria Math" panose="02040503050406030204" pitchFamily="18" charset="0"/>
                      </a:rPr>
                      <m:t>𝑘</m:t>
                    </m:r>
                  </m:oMath>
                </a14:m>
                <a:r>
                  <a:rPr lang="en-US" dirty="0"/>
                  <a:t>, with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𝑒</m:t>
                    </m:r>
                  </m:oMath>
                </a14:m>
                <a:r>
                  <a:rPr lang="en-US" dirty="0"/>
                  <a:t> as </a:t>
                </a:r>
                <a14:m>
                  <m:oMath xmlns:m="http://schemas.openxmlformats.org/officeDocument/2006/math">
                    <m:r>
                      <a:rPr lang="en-US" b="0" i="1" smtClean="0">
                        <a:latin typeface="Cambria Math" panose="02040503050406030204" pitchFamily="18" charset="0"/>
                        <a:ea typeface="Cambria Math" panose="02040503050406030204" pitchFamily="18" charset="0"/>
                      </a:rPr>
                      <m:t>𝑘</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a14:m>
                <a:endParaRPr lang="en-US" dirty="0"/>
              </a:p>
              <a:p>
                <a:r>
                  <a:rPr lang="en-US" dirty="0"/>
                  <a:t>The probability that the contention interval has exactly </a:t>
                </a:r>
                <a14:m>
                  <m:oMath xmlns:m="http://schemas.openxmlformats.org/officeDocument/2006/math">
                    <m:r>
                      <a:rPr lang="en-US" b="0" i="1" smtClean="0">
                        <a:latin typeface="Cambria Math" panose="02040503050406030204" pitchFamily="18" charset="0"/>
                      </a:rPr>
                      <m:t>𝑗</m:t>
                    </m:r>
                  </m:oMath>
                </a14:m>
                <a:r>
                  <a:rPr lang="en-US" dirty="0"/>
                  <a:t> slots in it is </a:t>
                </a:r>
                <a14:m>
                  <m:oMath xmlns:m="http://schemas.openxmlformats.org/officeDocument/2006/math">
                    <m:r>
                      <a:rPr lang="en-US" b="0" i="1" smtClean="0">
                        <a:latin typeface="Cambria Math" panose="02040503050406030204" pitchFamily="18" charset="0"/>
                      </a:rPr>
                      <m:t>𝐴</m:t>
                    </m:r>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m:t>
                        </m:r>
                        <m:r>
                          <a:rPr lang="en-US" b="0" i="1" smtClean="0">
                            <a:latin typeface="Cambria Math" panose="02040503050406030204" pitchFamily="18" charset="0"/>
                          </a:rPr>
                          <m:t>)</m:t>
                        </m:r>
                      </m:e>
                      <m:sup>
                        <m:r>
                          <a:rPr lang="en-US" b="0" i="1" smtClean="0">
                            <a:latin typeface="Cambria Math" panose="02040503050406030204" pitchFamily="18" charset="0"/>
                          </a:rPr>
                          <m:t>𝑗</m:t>
                        </m:r>
                        <m:r>
                          <a:rPr lang="en-US" b="0" i="1" smtClean="0">
                            <a:latin typeface="Cambria Math" panose="02040503050406030204" pitchFamily="18" charset="0"/>
                          </a:rPr>
                          <m:t>−1</m:t>
                        </m:r>
                      </m:sup>
                    </m:sSup>
                  </m:oMath>
                </a14:m>
                <a:endParaRPr lang="en-US" dirty="0"/>
              </a:p>
              <a:p>
                <a:r>
                  <a:rPr lang="en-US" dirty="0"/>
                  <a:t>What is the mean number of slots per contention?</a:t>
                </a:r>
              </a:p>
              <a:p>
                <a:pPr marL="0" indent="0" algn="ctr">
                  <a:buNone/>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=0</m:t>
                          </m:r>
                        </m:sub>
                        <m:sup>
                          <m:r>
                            <a:rPr lang="en-US" b="0" i="1" smtClean="0">
                              <a:latin typeface="Cambria Math" panose="02040503050406030204" pitchFamily="18" charset="0"/>
                            </a:rPr>
                            <m:t>∞</m:t>
                          </m:r>
                        </m:sup>
                        <m:e>
                          <m:r>
                            <a:rPr lang="en-US" b="0" i="1" smtClean="0">
                              <a:latin typeface="Cambria Math" panose="02040503050406030204" pitchFamily="18" charset="0"/>
                            </a:rPr>
                            <m:t>𝑗𝐴</m:t>
                          </m:r>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𝐴</m:t>
                              </m:r>
                              <m:r>
                                <a:rPr lang="en-US" b="0" i="1" smtClean="0">
                                  <a:latin typeface="Cambria Math" panose="02040503050406030204" pitchFamily="18" charset="0"/>
                                </a:rPr>
                                <m:t>)</m:t>
                              </m:r>
                            </m:e>
                            <m:sup>
                              <m:r>
                                <a:rPr lang="en-US" b="0" i="1" smtClean="0">
                                  <a:latin typeface="Cambria Math" panose="02040503050406030204" pitchFamily="18" charset="0"/>
                                </a:rPr>
                                <m:t>𝑗</m:t>
                              </m:r>
                              <m:r>
                                <a:rPr lang="en-US" b="0" i="1" smtClean="0">
                                  <a:latin typeface="Cambria Math" panose="02040503050406030204" pitchFamily="18" charset="0"/>
                                </a:rPr>
                                <m:t>−1</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𝐴</m:t>
                              </m:r>
                            </m:den>
                          </m:f>
                        </m:e>
                      </m:nary>
                    </m:oMath>
                  </m:oMathPara>
                </a14:m>
                <a:endParaRPr lang="en-US" dirty="0"/>
              </a:p>
            </p:txBody>
          </p:sp>
        </mc:Choice>
        <mc:Fallback xmlns="">
          <p:sp>
            <p:nvSpPr>
              <p:cNvPr id="2" name="Content Placeholder 1">
                <a:extLst>
                  <a:ext uri="{FF2B5EF4-FFF2-40B4-BE49-F238E27FC236}">
                    <a16:creationId xmlns:a16="http://schemas.microsoft.com/office/drawing/2014/main" id="{C159C501-9A96-BB4D-99E5-2869A418AA93}"/>
                  </a:ext>
                </a:extLst>
              </p:cNvPr>
              <p:cNvSpPr>
                <a:spLocks noGrp="1" noRot="1" noChangeAspect="1" noMove="1" noResize="1" noEditPoints="1" noAdjustHandles="1" noChangeArrowheads="1" noChangeShapeType="1" noTextEdit="1"/>
              </p:cNvSpPr>
              <p:nvPr>
                <p:ph idx="1"/>
              </p:nvPr>
            </p:nvSpPr>
            <p:spPr>
              <a:blipFill>
                <a:blip r:embed="rId2"/>
                <a:stretch>
                  <a:fillRect l="-878" t="-1896" b="-35071"/>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80E8B8FA-4BB4-B340-BF08-5944BE26544E}"/>
              </a:ext>
            </a:extLst>
          </p:cNvPr>
          <p:cNvSpPr>
            <a:spLocks noGrp="1"/>
          </p:cNvSpPr>
          <p:nvPr>
            <p:ph type="title"/>
          </p:nvPr>
        </p:nvSpPr>
        <p:spPr/>
        <p:txBody>
          <a:bodyPr/>
          <a:lstStyle/>
          <a:p>
            <a:r>
              <a:rPr lang="en-US" dirty="0"/>
              <a:t>Ethernet Performance</a:t>
            </a:r>
          </a:p>
        </p:txBody>
      </p:sp>
    </p:spTree>
    <p:extLst>
      <p:ext uri="{BB962C8B-B14F-4D97-AF65-F5344CB8AC3E}">
        <p14:creationId xmlns:p14="http://schemas.microsoft.com/office/powerpoint/2010/main" val="3987756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6C0BEE8F-035E-D64E-9E34-1743C492FE82}"/>
                  </a:ext>
                </a:extLst>
              </p:cNvPr>
              <p:cNvSpPr>
                <a:spLocks noGrp="1"/>
              </p:cNvSpPr>
              <p:nvPr>
                <p:ph idx="1"/>
              </p:nvPr>
            </p:nvSpPr>
            <p:spPr/>
            <p:txBody>
              <a:bodyPr/>
              <a:lstStyle/>
              <a:p>
                <a:r>
                  <a:rPr lang="en-US" dirty="0"/>
                  <a:t>Let </a:t>
                </a:r>
                <a14:m>
                  <m:oMath xmlns:m="http://schemas.openxmlformats.org/officeDocument/2006/math">
                    <m:r>
                      <a:rPr lang="en-US" b="0" i="1" smtClean="0">
                        <a:latin typeface="Cambria Math" panose="02040503050406030204" pitchFamily="18" charset="0"/>
                      </a:rPr>
                      <m:t>𝜏</m:t>
                    </m:r>
                  </m:oMath>
                </a14:m>
                <a:r>
                  <a:rPr lang="en-US" dirty="0"/>
                  <a:t> be the propagation delay, a slot duration is set to </a:t>
                </a: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𝜏</m:t>
                    </m:r>
                  </m:oMath>
                </a14:m>
                <a:r>
                  <a:rPr lang="en-US" dirty="0"/>
                  <a:t> to ensure collision detection within the slot duration. </a:t>
                </a:r>
              </a:p>
              <a:p>
                <a:endParaRPr lang="en-US" dirty="0"/>
              </a:p>
              <a:p>
                <a:r>
                  <a:rPr lang="en-US" dirty="0"/>
                  <a:t>We observed that mean number of slots per contention is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𝐴</m:t>
                        </m:r>
                      </m:den>
                    </m:f>
                  </m:oMath>
                </a14:m>
                <a:endParaRPr lang="en-US" dirty="0"/>
              </a:p>
              <a:p>
                <a:endParaRPr lang="en-US" dirty="0"/>
              </a:p>
              <a:p>
                <a:r>
                  <a:rPr lang="en-US" dirty="0"/>
                  <a:t>Mean contention interval </a:t>
                </a:r>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𝜏</m:t>
                        </m:r>
                      </m:num>
                      <m:den>
                        <m:r>
                          <a:rPr lang="en-US" b="0" i="1" smtClean="0">
                            <a:latin typeface="Cambria Math" panose="02040503050406030204" pitchFamily="18" charset="0"/>
                          </a:rPr>
                          <m:t>𝐴</m:t>
                        </m:r>
                      </m:den>
                    </m:f>
                  </m:oMath>
                </a14:m>
                <a:r>
                  <a:rPr lang="en-US" dirty="0"/>
                  <a:t> </a:t>
                </a:r>
              </a:p>
              <a:p>
                <a:endParaRPr lang="en-US" dirty="0"/>
              </a:p>
              <a:p>
                <a:r>
                  <a:rPr lang="en-US" dirty="0"/>
                  <a:t>We observed that with optimal </a:t>
                </a:r>
                <a14:m>
                  <m:oMath xmlns:m="http://schemas.openxmlformats.org/officeDocument/2006/math">
                    <m:r>
                      <a:rPr lang="en-US" i="1">
                        <a:latin typeface="Cambria Math" panose="02040503050406030204" pitchFamily="18" charset="0"/>
                      </a:rPr>
                      <m:t>𝑝</m:t>
                    </m:r>
                  </m:oMath>
                </a14:m>
                <a:r>
                  <a:rPr lang="en-US" dirty="0"/>
                  <a:t>,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𝑒</m:t>
                    </m:r>
                  </m:oMath>
                </a14:m>
                <a:r>
                  <a:rPr lang="en-US" dirty="0"/>
                  <a:t>, So, the maximum value of </a:t>
                </a:r>
                <a14:m>
                  <m:oMath xmlns:m="http://schemas.openxmlformats.org/officeDocument/2006/math">
                    <m:r>
                      <a:rPr lang="en-US" b="0" i="1" smtClean="0">
                        <a:latin typeface="Cambria Math" panose="02040503050406030204" pitchFamily="18" charset="0"/>
                      </a:rPr>
                      <m:t>𝑤</m:t>
                    </m:r>
                  </m:oMath>
                </a14:m>
                <a:r>
                  <a:rPr lang="en-US" dirty="0"/>
                  <a:t> is </a:t>
                </a: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𝜏</m:t>
                    </m:r>
                    <m:r>
                      <a:rPr lang="en-US" b="0" i="1" smtClean="0">
                        <a:latin typeface="Cambria Math" panose="02040503050406030204" pitchFamily="18" charset="0"/>
                      </a:rPr>
                      <m:t>𝑒</m:t>
                    </m:r>
                    <m:r>
                      <a:rPr lang="en-US" b="0" i="1" smtClean="0">
                        <a:latin typeface="Cambria Math" panose="02040503050406030204" pitchFamily="18" charset="0"/>
                      </a:rPr>
                      <m:t>=5.4</m:t>
                    </m:r>
                    <m:r>
                      <a:rPr lang="en-US" b="0" i="1" smtClean="0">
                        <a:latin typeface="Cambria Math" panose="02040503050406030204" pitchFamily="18" charset="0"/>
                      </a:rPr>
                      <m:t>𝜏</m:t>
                    </m:r>
                  </m:oMath>
                </a14:m>
                <a:r>
                  <a:rPr lang="en-US" dirty="0"/>
                  <a:t> </a:t>
                </a:r>
              </a:p>
            </p:txBody>
          </p:sp>
        </mc:Choice>
        <mc:Fallback xmlns="">
          <p:sp>
            <p:nvSpPr>
              <p:cNvPr id="2" name="Content Placeholder 1">
                <a:extLst>
                  <a:ext uri="{FF2B5EF4-FFF2-40B4-BE49-F238E27FC236}">
                    <a16:creationId xmlns:a16="http://schemas.microsoft.com/office/drawing/2014/main" id="{6C0BEE8F-035E-D64E-9E34-1743C492FE82}"/>
                  </a:ext>
                </a:extLst>
              </p:cNvPr>
              <p:cNvSpPr>
                <a:spLocks noGrp="1" noRot="1" noChangeAspect="1" noMove="1" noResize="1" noEditPoints="1" noAdjustHandles="1" noChangeArrowheads="1" noChangeShapeType="1" noTextEdit="1"/>
              </p:cNvSpPr>
              <p:nvPr>
                <p:ph idx="1"/>
              </p:nvPr>
            </p:nvSpPr>
            <p:spPr>
              <a:blipFill>
                <a:blip r:embed="rId2"/>
                <a:stretch>
                  <a:fillRect l="-878" t="-1896" r="-220"/>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574437D4-8304-0743-950D-E6442C71D3A8}"/>
              </a:ext>
            </a:extLst>
          </p:cNvPr>
          <p:cNvSpPr>
            <a:spLocks noGrp="1"/>
          </p:cNvSpPr>
          <p:nvPr>
            <p:ph type="title"/>
          </p:nvPr>
        </p:nvSpPr>
        <p:spPr/>
        <p:txBody>
          <a:bodyPr/>
          <a:lstStyle/>
          <a:p>
            <a:r>
              <a:rPr lang="en-US" dirty="0"/>
              <a:t>Ethernet Performance</a:t>
            </a:r>
          </a:p>
        </p:txBody>
      </p:sp>
    </p:spTree>
    <p:extLst>
      <p:ext uri="{BB962C8B-B14F-4D97-AF65-F5344CB8AC3E}">
        <p14:creationId xmlns:p14="http://schemas.microsoft.com/office/powerpoint/2010/main" val="14194876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3FB5852F-8770-8E41-8F6C-10638ACEE43E}"/>
                  </a:ext>
                </a:extLst>
              </p:cNvPr>
              <p:cNvSpPr>
                <a:spLocks noGrp="1"/>
              </p:cNvSpPr>
              <p:nvPr>
                <p:ph idx="1"/>
              </p:nvPr>
            </p:nvSpPr>
            <p:spPr/>
            <p:txBody>
              <a:bodyPr/>
              <a:lstStyle/>
              <a:p>
                <a:r>
                  <a:rPr lang="en-US" dirty="0"/>
                  <a:t>Mean frame transmission duration is </a:t>
                </a:r>
                <a14:m>
                  <m:oMath xmlns:m="http://schemas.openxmlformats.org/officeDocument/2006/math">
                    <m:r>
                      <a:rPr lang="en-US" b="0" i="1" smtClean="0">
                        <a:latin typeface="Cambria Math" panose="02040503050406030204" pitchFamily="18" charset="0"/>
                      </a:rPr>
                      <m:t>𝑃</m:t>
                    </m:r>
                  </m:oMath>
                </a14:m>
                <a:endParaRPr lang="en-US" dirty="0"/>
              </a:p>
              <a:p>
                <a:endParaRPr lang="en-US" dirty="0"/>
              </a:p>
              <a:p>
                <a:r>
                  <a:rPr lang="en-US" dirty="0"/>
                  <a:t>Channel efficiency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𝑃</m:t>
                        </m:r>
                      </m:num>
                      <m:den>
                        <m:r>
                          <a:rPr lang="en-US" b="0" i="1" smtClean="0">
                            <a:latin typeface="Cambria Math" panose="02040503050406030204" pitchFamily="18" charset="0"/>
                          </a:rPr>
                          <m:t>𝑃</m:t>
                        </m:r>
                        <m:r>
                          <a:rPr lang="en-US" b="0" i="1" smtClean="0">
                            <a:latin typeface="Cambria Math" panose="02040503050406030204" pitchFamily="18" charset="0"/>
                          </a:rPr>
                          <m:t>+2</m:t>
                        </m:r>
                        <m:r>
                          <a:rPr lang="en-US" b="0" i="1" smtClean="0">
                            <a:latin typeface="Cambria Math" panose="02040503050406030204" pitchFamily="18" charset="0"/>
                          </a:rPr>
                          <m:t>𝜏</m:t>
                        </m:r>
                        <m:r>
                          <a:rPr lang="en-US" b="0" i="1" smtClean="0">
                            <a:latin typeface="Cambria Math" panose="02040503050406030204" pitchFamily="18" charset="0"/>
                          </a:rPr>
                          <m:t>/</m:t>
                        </m:r>
                        <m:r>
                          <a:rPr lang="en-US" b="0" i="1" smtClean="0">
                            <a:latin typeface="Cambria Math" panose="02040503050406030204" pitchFamily="18" charset="0"/>
                          </a:rPr>
                          <m:t>𝐴</m:t>
                        </m:r>
                      </m:den>
                    </m:f>
                  </m:oMath>
                </a14:m>
                <a:endParaRPr lang="en-US" dirty="0"/>
              </a:p>
            </p:txBody>
          </p:sp>
        </mc:Choice>
        <mc:Fallback xmlns="">
          <p:sp>
            <p:nvSpPr>
              <p:cNvPr id="2" name="Content Placeholder 1">
                <a:extLst>
                  <a:ext uri="{FF2B5EF4-FFF2-40B4-BE49-F238E27FC236}">
                    <a16:creationId xmlns:a16="http://schemas.microsoft.com/office/drawing/2014/main" id="{3FB5852F-8770-8E41-8F6C-10638ACEE43E}"/>
                  </a:ext>
                </a:extLst>
              </p:cNvPr>
              <p:cNvSpPr>
                <a:spLocks noGrp="1" noRot="1" noChangeAspect="1" noMove="1" noResize="1" noEditPoints="1" noAdjustHandles="1" noChangeArrowheads="1" noChangeShapeType="1" noTextEdit="1"/>
              </p:cNvSpPr>
              <p:nvPr>
                <p:ph idx="1"/>
              </p:nvPr>
            </p:nvSpPr>
            <p:spPr>
              <a:blipFill>
                <a:blip r:embed="rId2"/>
                <a:stretch>
                  <a:fillRect l="-878" t="-1896"/>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967A5B51-B5F6-A34C-B0DB-143C7E062D9B}"/>
              </a:ext>
            </a:extLst>
          </p:cNvPr>
          <p:cNvSpPr>
            <a:spLocks noGrp="1"/>
          </p:cNvSpPr>
          <p:nvPr>
            <p:ph type="title"/>
          </p:nvPr>
        </p:nvSpPr>
        <p:spPr/>
        <p:txBody>
          <a:bodyPr/>
          <a:lstStyle/>
          <a:p>
            <a:r>
              <a:rPr lang="en-US" dirty="0"/>
              <a:t>Ethernet Performance</a:t>
            </a:r>
          </a:p>
        </p:txBody>
      </p:sp>
      <p:pic>
        <p:nvPicPr>
          <p:cNvPr id="4" name="Picture 3">
            <a:extLst>
              <a:ext uri="{FF2B5EF4-FFF2-40B4-BE49-F238E27FC236}">
                <a16:creationId xmlns:a16="http://schemas.microsoft.com/office/drawing/2014/main" id="{9EA26F2D-01C3-2145-99CB-3DE1DCEFBBA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070763" y="1712421"/>
            <a:ext cx="6650182" cy="5090530"/>
          </a:xfrm>
          <a:prstGeom prst="rect">
            <a:avLst/>
          </a:prstGeom>
        </p:spPr>
      </p:pic>
      <p:sp>
        <p:nvSpPr>
          <p:cNvPr id="5" name="TextBox 4">
            <a:extLst>
              <a:ext uri="{FF2B5EF4-FFF2-40B4-BE49-F238E27FC236}">
                <a16:creationId xmlns:a16="http://schemas.microsoft.com/office/drawing/2014/main" id="{3E45F02A-477D-9B47-BF60-4B63FE377AB9}"/>
              </a:ext>
            </a:extLst>
          </p:cNvPr>
          <p:cNvSpPr txBox="1"/>
          <p:nvPr/>
        </p:nvSpPr>
        <p:spPr>
          <a:xfrm>
            <a:off x="356839" y="5852159"/>
            <a:ext cx="4691028" cy="369332"/>
          </a:xfrm>
          <a:prstGeom prst="rect">
            <a:avLst/>
          </a:prstGeom>
          <a:noFill/>
        </p:spPr>
        <p:txBody>
          <a:bodyPr wrap="none" rtlCol="0">
            <a:spAutoFit/>
          </a:bodyPr>
          <a:lstStyle/>
          <a:p>
            <a:r>
              <a:rPr lang="en-US" b="1" dirty="0"/>
              <a:t>Image Source: </a:t>
            </a:r>
            <a:r>
              <a:rPr lang="en-US" dirty="0"/>
              <a:t>Computer Networks, Tanenbaum</a:t>
            </a:r>
            <a:endParaRPr lang="en-US" b="1" dirty="0"/>
          </a:p>
        </p:txBody>
      </p:sp>
    </p:spTree>
    <p:extLst>
      <p:ext uri="{BB962C8B-B14F-4D97-AF65-F5344CB8AC3E}">
        <p14:creationId xmlns:p14="http://schemas.microsoft.com/office/powerpoint/2010/main" val="141144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77E237-8A55-A444-9A4D-1BCFB4B897F0}"/>
              </a:ext>
            </a:extLst>
          </p:cNvPr>
          <p:cNvSpPr>
            <a:spLocks noGrp="1"/>
          </p:cNvSpPr>
          <p:nvPr>
            <p:ph idx="1"/>
          </p:nvPr>
        </p:nvSpPr>
        <p:spPr/>
        <p:txBody>
          <a:bodyPr/>
          <a:lstStyle/>
          <a:p>
            <a:r>
              <a:rPr lang="en-US" dirty="0"/>
              <a:t>Wireless Signal </a:t>
            </a:r>
          </a:p>
          <a:p>
            <a:pPr lvl="1"/>
            <a:r>
              <a:rPr lang="en-US" b="1" dirty="0"/>
              <a:t>Fading – </a:t>
            </a:r>
            <a:r>
              <a:rPr lang="en-US" dirty="0"/>
              <a:t>Attenuation is high</a:t>
            </a:r>
            <a:r>
              <a:rPr lang="en-US" b="1" dirty="0"/>
              <a:t>, </a:t>
            </a:r>
            <a:r>
              <a:rPr lang="en-US" dirty="0"/>
              <a:t>Signal strength drops as the signal propagates </a:t>
            </a:r>
          </a:p>
          <a:p>
            <a:pPr lvl="1"/>
            <a:r>
              <a:rPr lang="en-US" b="1" dirty="0"/>
              <a:t>Shadowing – </a:t>
            </a:r>
            <a:r>
              <a:rPr lang="en-US" dirty="0"/>
              <a:t>Gets affected by shadowed textures, like wall </a:t>
            </a:r>
          </a:p>
          <a:p>
            <a:pPr lvl="1"/>
            <a:r>
              <a:rPr lang="en-US" b="1" dirty="0"/>
              <a:t>Multipath Propagation – </a:t>
            </a:r>
            <a:r>
              <a:rPr lang="en-US" dirty="0"/>
              <a:t>Reflected signals may come from different directions </a:t>
            </a:r>
          </a:p>
          <a:p>
            <a:pPr lvl="1"/>
            <a:endParaRPr lang="en-US" b="1" dirty="0"/>
          </a:p>
          <a:p>
            <a:r>
              <a:rPr lang="en-US" b="1" dirty="0"/>
              <a:t>Additive Interference</a:t>
            </a:r>
            <a:r>
              <a:rPr lang="en-US" dirty="0"/>
              <a:t>: Signals from multiple sources gets added up and interfere with the communication of a third device </a:t>
            </a:r>
          </a:p>
          <a:p>
            <a:pPr lvl="1"/>
            <a:r>
              <a:rPr lang="en-US" dirty="0"/>
              <a:t>Individual signals may not enough for interference </a:t>
            </a:r>
          </a:p>
          <a:p>
            <a:endParaRPr lang="en-US" dirty="0"/>
          </a:p>
          <a:p>
            <a:r>
              <a:rPr lang="en-US" dirty="0"/>
              <a:t>Interference range is different from the transmission range </a:t>
            </a:r>
          </a:p>
        </p:txBody>
      </p:sp>
      <p:sp>
        <p:nvSpPr>
          <p:cNvPr id="3" name="Title 2">
            <a:extLst>
              <a:ext uri="{FF2B5EF4-FFF2-40B4-BE49-F238E27FC236}">
                <a16:creationId xmlns:a16="http://schemas.microsoft.com/office/drawing/2014/main" id="{95A6CB8E-3390-604E-8543-5EEF57A0FFC9}"/>
              </a:ext>
            </a:extLst>
          </p:cNvPr>
          <p:cNvSpPr>
            <a:spLocks noGrp="1"/>
          </p:cNvSpPr>
          <p:nvPr>
            <p:ph type="title"/>
          </p:nvPr>
        </p:nvSpPr>
        <p:spPr/>
        <p:txBody>
          <a:bodyPr/>
          <a:lstStyle/>
          <a:p>
            <a:r>
              <a:rPr lang="en-US" dirty="0"/>
              <a:t>Can You Detect Collision over Wireless? </a:t>
            </a:r>
          </a:p>
        </p:txBody>
      </p:sp>
    </p:spTree>
    <p:extLst>
      <p:ext uri="{BB962C8B-B14F-4D97-AF65-F5344CB8AC3E}">
        <p14:creationId xmlns:p14="http://schemas.microsoft.com/office/powerpoint/2010/main" val="883695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D5B5A8-661B-1644-A3A2-4B34C647C79A}"/>
              </a:ext>
            </a:extLst>
          </p:cNvPr>
          <p:cNvSpPr>
            <a:spLocks noGrp="1"/>
          </p:cNvSpPr>
          <p:nvPr>
            <p:ph type="title"/>
          </p:nvPr>
        </p:nvSpPr>
        <p:spPr/>
        <p:txBody>
          <a:bodyPr/>
          <a:lstStyle/>
          <a:p>
            <a:r>
              <a:rPr lang="en-US" dirty="0"/>
              <a:t>Hidden Terminal Problem </a:t>
            </a:r>
          </a:p>
        </p:txBody>
      </p:sp>
      <p:pic>
        <p:nvPicPr>
          <p:cNvPr id="4" name="Picture 3">
            <a:extLst>
              <a:ext uri="{FF2B5EF4-FFF2-40B4-BE49-F238E27FC236}">
                <a16:creationId xmlns:a16="http://schemas.microsoft.com/office/drawing/2014/main" id="{5EBBFD62-177D-DC47-BA00-70519971D97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911927" y="1014154"/>
            <a:ext cx="8894618" cy="5370022"/>
          </a:xfrm>
          <a:prstGeom prst="rect">
            <a:avLst/>
          </a:prstGeom>
        </p:spPr>
      </p:pic>
      <p:sp>
        <p:nvSpPr>
          <p:cNvPr id="5" name="TextBox 4">
            <a:extLst>
              <a:ext uri="{FF2B5EF4-FFF2-40B4-BE49-F238E27FC236}">
                <a16:creationId xmlns:a16="http://schemas.microsoft.com/office/drawing/2014/main" id="{462125BF-C3CA-6D43-AD08-AAE2DF40CB0C}"/>
              </a:ext>
            </a:extLst>
          </p:cNvPr>
          <p:cNvSpPr txBox="1"/>
          <p:nvPr/>
        </p:nvSpPr>
        <p:spPr>
          <a:xfrm>
            <a:off x="4305993" y="6384176"/>
            <a:ext cx="6550961" cy="369332"/>
          </a:xfrm>
          <a:prstGeom prst="rect">
            <a:avLst/>
          </a:prstGeom>
          <a:noFill/>
        </p:spPr>
        <p:txBody>
          <a:bodyPr wrap="none" rtlCol="0">
            <a:spAutoFit/>
          </a:bodyPr>
          <a:lstStyle/>
          <a:p>
            <a:r>
              <a:rPr lang="en-US" b="1" dirty="0"/>
              <a:t>Image Source: </a:t>
            </a:r>
            <a:r>
              <a:rPr lang="en-US" b="1" dirty="0">
                <a:hlinkClick r:id="rId3"/>
              </a:rPr>
              <a:t>https://www.youtube.com/watch?v=X-H2tLesBUQ</a:t>
            </a:r>
            <a:r>
              <a:rPr lang="en-US" b="1" dirty="0"/>
              <a:t>   </a:t>
            </a:r>
          </a:p>
        </p:txBody>
      </p:sp>
    </p:spTree>
    <p:extLst>
      <p:ext uri="{BB962C8B-B14F-4D97-AF65-F5344CB8AC3E}">
        <p14:creationId xmlns:p14="http://schemas.microsoft.com/office/powerpoint/2010/main" val="24876791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D5F81F-2F55-7B4A-956E-B15EA2A68104}"/>
              </a:ext>
            </a:extLst>
          </p:cNvPr>
          <p:cNvSpPr>
            <a:spLocks noGrp="1"/>
          </p:cNvSpPr>
          <p:nvPr>
            <p:ph type="title"/>
          </p:nvPr>
        </p:nvSpPr>
        <p:spPr/>
        <p:txBody>
          <a:bodyPr/>
          <a:lstStyle/>
          <a:p>
            <a:r>
              <a:rPr lang="en-US" dirty="0"/>
              <a:t>Exposed Terminal Problem</a:t>
            </a:r>
          </a:p>
        </p:txBody>
      </p:sp>
      <p:pic>
        <p:nvPicPr>
          <p:cNvPr id="4" name="Picture 3">
            <a:extLst>
              <a:ext uri="{FF2B5EF4-FFF2-40B4-BE49-F238E27FC236}">
                <a16:creationId xmlns:a16="http://schemas.microsoft.com/office/drawing/2014/main" id="{EFA623F1-72D7-504D-92F0-F220DD0B4DB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777076" y="1995055"/>
            <a:ext cx="9143216" cy="3574471"/>
          </a:xfrm>
          <a:prstGeom prst="rect">
            <a:avLst/>
          </a:prstGeom>
        </p:spPr>
      </p:pic>
      <p:sp>
        <p:nvSpPr>
          <p:cNvPr id="5" name="TextBox 4">
            <a:extLst>
              <a:ext uri="{FF2B5EF4-FFF2-40B4-BE49-F238E27FC236}">
                <a16:creationId xmlns:a16="http://schemas.microsoft.com/office/drawing/2014/main" id="{64CC0902-98B6-734A-9B69-A24432F2A877}"/>
              </a:ext>
            </a:extLst>
          </p:cNvPr>
          <p:cNvSpPr txBox="1"/>
          <p:nvPr/>
        </p:nvSpPr>
        <p:spPr>
          <a:xfrm>
            <a:off x="4305993" y="6384176"/>
            <a:ext cx="6845720" cy="369332"/>
          </a:xfrm>
          <a:prstGeom prst="rect">
            <a:avLst/>
          </a:prstGeom>
          <a:noFill/>
        </p:spPr>
        <p:txBody>
          <a:bodyPr wrap="none" rtlCol="0">
            <a:spAutoFit/>
          </a:bodyPr>
          <a:lstStyle/>
          <a:p>
            <a:r>
              <a:rPr lang="en-US" b="1" dirty="0"/>
              <a:t>Image Source: </a:t>
            </a:r>
            <a:r>
              <a:rPr lang="en-US" b="1" dirty="0">
                <a:hlinkClick r:id="rId3"/>
              </a:rPr>
              <a:t>https://en.wikipedia.org/wiki/Exposed_node_problem</a:t>
            </a:r>
            <a:r>
              <a:rPr lang="en-US" b="1" dirty="0"/>
              <a:t> </a:t>
            </a:r>
          </a:p>
        </p:txBody>
      </p:sp>
    </p:spTree>
    <p:extLst>
      <p:ext uri="{BB962C8B-B14F-4D97-AF65-F5344CB8AC3E}">
        <p14:creationId xmlns:p14="http://schemas.microsoft.com/office/powerpoint/2010/main" val="1485658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val 35">
            <a:extLst>
              <a:ext uri="{FF2B5EF4-FFF2-40B4-BE49-F238E27FC236}">
                <a16:creationId xmlns:a16="http://schemas.microsoft.com/office/drawing/2014/main" id="{680F4F18-3A7C-0E45-8FDB-5A98CCCFA418}"/>
              </a:ext>
            </a:extLst>
          </p:cNvPr>
          <p:cNvSpPr/>
          <p:nvPr/>
        </p:nvSpPr>
        <p:spPr>
          <a:xfrm>
            <a:off x="22465" y="987239"/>
            <a:ext cx="2128058" cy="532014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5" name="Oval 34">
            <a:extLst>
              <a:ext uri="{FF2B5EF4-FFF2-40B4-BE49-F238E27FC236}">
                <a16:creationId xmlns:a16="http://schemas.microsoft.com/office/drawing/2014/main" id="{F2149BE0-51FA-6344-AE9E-0BBFEF349AAB}"/>
              </a:ext>
            </a:extLst>
          </p:cNvPr>
          <p:cNvSpPr/>
          <p:nvPr/>
        </p:nvSpPr>
        <p:spPr>
          <a:xfrm>
            <a:off x="3275215" y="987240"/>
            <a:ext cx="2128058" cy="532014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 name="Title 2">
            <a:extLst>
              <a:ext uri="{FF2B5EF4-FFF2-40B4-BE49-F238E27FC236}">
                <a16:creationId xmlns:a16="http://schemas.microsoft.com/office/drawing/2014/main" id="{CD738FF0-F15E-4B49-B81F-C0140561057A}"/>
              </a:ext>
            </a:extLst>
          </p:cNvPr>
          <p:cNvSpPr>
            <a:spLocks noGrp="1"/>
          </p:cNvSpPr>
          <p:nvPr>
            <p:ph type="title"/>
          </p:nvPr>
        </p:nvSpPr>
        <p:spPr/>
        <p:txBody>
          <a:bodyPr/>
          <a:lstStyle/>
          <a:p>
            <a:r>
              <a:rPr lang="en-US" dirty="0"/>
              <a:t>Learning Switches / Bridges </a:t>
            </a:r>
          </a:p>
        </p:txBody>
      </p:sp>
      <p:pic>
        <p:nvPicPr>
          <p:cNvPr id="4" name="Picture 3">
            <a:extLst>
              <a:ext uri="{FF2B5EF4-FFF2-40B4-BE49-F238E27FC236}">
                <a16:creationId xmlns:a16="http://schemas.microsoft.com/office/drawing/2014/main" id="{0E060BD6-38F4-2448-B488-2CF638716FE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50275" y="3076109"/>
            <a:ext cx="825435" cy="825435"/>
          </a:xfrm>
          <a:prstGeom prst="rect">
            <a:avLst/>
          </a:prstGeom>
        </p:spPr>
      </p:pic>
      <p:pic>
        <p:nvPicPr>
          <p:cNvPr id="5" name="Picture 4">
            <a:extLst>
              <a:ext uri="{FF2B5EF4-FFF2-40B4-BE49-F238E27FC236}">
                <a16:creationId xmlns:a16="http://schemas.microsoft.com/office/drawing/2014/main" id="{537D5B3F-3FCA-854F-9559-D98982C674C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4129" y="1772325"/>
            <a:ext cx="807721" cy="807721"/>
          </a:xfrm>
          <a:prstGeom prst="rect">
            <a:avLst/>
          </a:prstGeom>
        </p:spPr>
      </p:pic>
      <p:pic>
        <p:nvPicPr>
          <p:cNvPr id="6" name="Picture 5">
            <a:extLst>
              <a:ext uri="{FF2B5EF4-FFF2-40B4-BE49-F238E27FC236}">
                <a16:creationId xmlns:a16="http://schemas.microsoft.com/office/drawing/2014/main" id="{E56E9F12-7AC5-1B4D-AAAE-9F9FD171AFE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4130" y="3243453"/>
            <a:ext cx="807720" cy="807720"/>
          </a:xfrm>
          <a:prstGeom prst="rect">
            <a:avLst/>
          </a:prstGeom>
        </p:spPr>
      </p:pic>
      <p:pic>
        <p:nvPicPr>
          <p:cNvPr id="7" name="Picture 6">
            <a:extLst>
              <a:ext uri="{FF2B5EF4-FFF2-40B4-BE49-F238E27FC236}">
                <a16:creationId xmlns:a16="http://schemas.microsoft.com/office/drawing/2014/main" id="{731E7185-E1B9-6C4F-8084-566ABF9EA2E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4129" y="4838007"/>
            <a:ext cx="817982" cy="817982"/>
          </a:xfrm>
          <a:prstGeom prst="rect">
            <a:avLst/>
          </a:prstGeom>
        </p:spPr>
      </p:pic>
      <p:pic>
        <p:nvPicPr>
          <p:cNvPr id="8" name="Picture 7">
            <a:extLst>
              <a:ext uri="{FF2B5EF4-FFF2-40B4-BE49-F238E27FC236}">
                <a16:creationId xmlns:a16="http://schemas.microsoft.com/office/drawing/2014/main" id="{B2A4A71E-51E7-6047-B8F9-320EAAC2A1F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71373" y="1772325"/>
            <a:ext cx="807721" cy="807721"/>
          </a:xfrm>
          <a:prstGeom prst="rect">
            <a:avLst/>
          </a:prstGeom>
        </p:spPr>
      </p:pic>
      <p:pic>
        <p:nvPicPr>
          <p:cNvPr id="9" name="Picture 8">
            <a:extLst>
              <a:ext uri="{FF2B5EF4-FFF2-40B4-BE49-F238E27FC236}">
                <a16:creationId xmlns:a16="http://schemas.microsoft.com/office/drawing/2014/main" id="{AD02F222-34BC-D84B-8A53-354BFBD3671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71374" y="3243453"/>
            <a:ext cx="807720" cy="807720"/>
          </a:xfrm>
          <a:prstGeom prst="rect">
            <a:avLst/>
          </a:prstGeom>
        </p:spPr>
      </p:pic>
      <p:pic>
        <p:nvPicPr>
          <p:cNvPr id="10" name="Picture 9">
            <a:extLst>
              <a:ext uri="{FF2B5EF4-FFF2-40B4-BE49-F238E27FC236}">
                <a16:creationId xmlns:a16="http://schemas.microsoft.com/office/drawing/2014/main" id="{91DB6DC9-93FC-964A-BC81-658D6AE1327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71373" y="4838007"/>
            <a:ext cx="817982" cy="817982"/>
          </a:xfrm>
          <a:prstGeom prst="rect">
            <a:avLst/>
          </a:prstGeom>
        </p:spPr>
      </p:pic>
      <p:cxnSp>
        <p:nvCxnSpPr>
          <p:cNvPr id="12" name="Straight Connector 11">
            <a:extLst>
              <a:ext uri="{FF2B5EF4-FFF2-40B4-BE49-F238E27FC236}">
                <a16:creationId xmlns:a16="http://schemas.microsoft.com/office/drawing/2014/main" id="{DFDBC8A4-CC7D-A642-BAC1-289370F326FC}"/>
              </a:ext>
            </a:extLst>
          </p:cNvPr>
          <p:cNvCxnSpPr>
            <a:cxnSpLocks/>
            <a:stCxn id="5" idx="3"/>
          </p:cNvCxnSpPr>
          <p:nvPr/>
        </p:nvCxnSpPr>
        <p:spPr>
          <a:xfrm>
            <a:off x="1301850" y="2176186"/>
            <a:ext cx="42719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578FDC6-45F8-DC43-BDBE-9DD2464360FE}"/>
              </a:ext>
            </a:extLst>
          </p:cNvPr>
          <p:cNvCxnSpPr>
            <a:cxnSpLocks/>
            <a:stCxn id="6" idx="3"/>
          </p:cNvCxnSpPr>
          <p:nvPr/>
        </p:nvCxnSpPr>
        <p:spPr>
          <a:xfrm>
            <a:off x="1301850" y="3647313"/>
            <a:ext cx="42719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842051D-8880-2A45-A1C9-655275882948}"/>
              </a:ext>
            </a:extLst>
          </p:cNvPr>
          <p:cNvCxnSpPr>
            <a:stCxn id="7" idx="3"/>
          </p:cNvCxnSpPr>
          <p:nvPr/>
        </p:nvCxnSpPr>
        <p:spPr>
          <a:xfrm flipV="1">
            <a:off x="1312111" y="5237018"/>
            <a:ext cx="416936" cy="99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B957E8F-8A0D-BB4C-8F68-77D79A28366A}"/>
              </a:ext>
            </a:extLst>
          </p:cNvPr>
          <p:cNvCxnSpPr/>
          <p:nvPr/>
        </p:nvCxnSpPr>
        <p:spPr>
          <a:xfrm>
            <a:off x="1729047" y="2176186"/>
            <a:ext cx="0" cy="307081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C603456-0A19-F14B-8EE7-E4495680FE01}"/>
              </a:ext>
            </a:extLst>
          </p:cNvPr>
          <p:cNvCxnSpPr>
            <a:cxnSpLocks/>
            <a:stCxn id="4" idx="1"/>
          </p:cNvCxnSpPr>
          <p:nvPr/>
        </p:nvCxnSpPr>
        <p:spPr>
          <a:xfrm flipH="1">
            <a:off x="1708572" y="3488827"/>
            <a:ext cx="54170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4821DFA-025C-8947-A8B7-C9665D7B17BC}"/>
              </a:ext>
            </a:extLst>
          </p:cNvPr>
          <p:cNvCxnSpPr>
            <a:stCxn id="8" idx="1"/>
          </p:cNvCxnSpPr>
          <p:nvPr/>
        </p:nvCxnSpPr>
        <p:spPr>
          <a:xfrm flipH="1">
            <a:off x="3707476" y="2176186"/>
            <a:ext cx="36389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1B74753-1C72-7448-B234-CE2AFCA8669B}"/>
              </a:ext>
            </a:extLst>
          </p:cNvPr>
          <p:cNvCxnSpPr>
            <a:stCxn id="9" idx="1"/>
          </p:cNvCxnSpPr>
          <p:nvPr/>
        </p:nvCxnSpPr>
        <p:spPr>
          <a:xfrm flipH="1">
            <a:off x="3690851" y="3647313"/>
            <a:ext cx="38052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AC825B2-31A2-2547-8A72-0A6749893C40}"/>
              </a:ext>
            </a:extLst>
          </p:cNvPr>
          <p:cNvCxnSpPr>
            <a:stCxn id="10" idx="1"/>
          </p:cNvCxnSpPr>
          <p:nvPr/>
        </p:nvCxnSpPr>
        <p:spPr>
          <a:xfrm flipH="1">
            <a:off x="3707476" y="5246998"/>
            <a:ext cx="36389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43A95A-F53A-4B41-8443-2EC8A9F20F1D}"/>
              </a:ext>
            </a:extLst>
          </p:cNvPr>
          <p:cNvCxnSpPr/>
          <p:nvPr/>
        </p:nvCxnSpPr>
        <p:spPr>
          <a:xfrm>
            <a:off x="3690851" y="2176186"/>
            <a:ext cx="0" cy="307081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F7BF26B-F7B8-3E49-A0D9-5B6F1F43D18D}"/>
              </a:ext>
            </a:extLst>
          </p:cNvPr>
          <p:cNvCxnSpPr>
            <a:cxnSpLocks/>
            <a:endCxn id="4" idx="3"/>
          </p:cNvCxnSpPr>
          <p:nvPr/>
        </p:nvCxnSpPr>
        <p:spPr>
          <a:xfrm flipH="1">
            <a:off x="3075710" y="3488827"/>
            <a:ext cx="61514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0975531-0233-DD4B-A7C1-BF7750285A24}"/>
              </a:ext>
            </a:extLst>
          </p:cNvPr>
          <p:cNvSpPr txBox="1"/>
          <p:nvPr/>
        </p:nvSpPr>
        <p:spPr>
          <a:xfrm>
            <a:off x="3075710" y="5885986"/>
            <a:ext cx="2727029" cy="461665"/>
          </a:xfrm>
          <a:prstGeom prst="rect">
            <a:avLst/>
          </a:prstGeom>
          <a:noFill/>
        </p:spPr>
        <p:txBody>
          <a:bodyPr wrap="none" rtlCol="0">
            <a:spAutoFit/>
          </a:bodyPr>
          <a:lstStyle/>
          <a:p>
            <a:r>
              <a:rPr lang="en-US" sz="2400" b="1" dirty="0"/>
              <a:t>Collision Domain - 1</a:t>
            </a:r>
          </a:p>
        </p:txBody>
      </p:sp>
      <p:sp>
        <p:nvSpPr>
          <p:cNvPr id="38" name="TextBox 37">
            <a:extLst>
              <a:ext uri="{FF2B5EF4-FFF2-40B4-BE49-F238E27FC236}">
                <a16:creationId xmlns:a16="http://schemas.microsoft.com/office/drawing/2014/main" id="{C136C033-388D-7B4C-8D5C-2BA69414F9EF}"/>
              </a:ext>
            </a:extLst>
          </p:cNvPr>
          <p:cNvSpPr txBox="1"/>
          <p:nvPr/>
        </p:nvSpPr>
        <p:spPr>
          <a:xfrm>
            <a:off x="-50785" y="5885985"/>
            <a:ext cx="2727029" cy="461665"/>
          </a:xfrm>
          <a:prstGeom prst="rect">
            <a:avLst/>
          </a:prstGeom>
          <a:noFill/>
        </p:spPr>
        <p:txBody>
          <a:bodyPr wrap="none" rtlCol="0">
            <a:spAutoFit/>
          </a:bodyPr>
          <a:lstStyle/>
          <a:p>
            <a:r>
              <a:rPr lang="en-US" sz="2400" b="1" dirty="0"/>
              <a:t>Collision Domain - 2</a:t>
            </a:r>
          </a:p>
        </p:txBody>
      </p:sp>
      <p:sp>
        <p:nvSpPr>
          <p:cNvPr id="39" name="TextBox 38">
            <a:extLst>
              <a:ext uri="{FF2B5EF4-FFF2-40B4-BE49-F238E27FC236}">
                <a16:creationId xmlns:a16="http://schemas.microsoft.com/office/drawing/2014/main" id="{21AB0927-1E3F-6947-94AA-5A02C1ADE682}"/>
              </a:ext>
            </a:extLst>
          </p:cNvPr>
          <p:cNvSpPr txBox="1"/>
          <p:nvPr/>
        </p:nvSpPr>
        <p:spPr>
          <a:xfrm>
            <a:off x="1336103" y="1060926"/>
            <a:ext cx="2826782" cy="830997"/>
          </a:xfrm>
          <a:prstGeom prst="rect">
            <a:avLst/>
          </a:prstGeom>
          <a:noFill/>
        </p:spPr>
        <p:txBody>
          <a:bodyPr wrap="square" rtlCol="0">
            <a:spAutoFit/>
          </a:bodyPr>
          <a:lstStyle/>
          <a:p>
            <a:r>
              <a:rPr lang="en-US" sz="2400" b="1" dirty="0"/>
              <a:t>The old topology – not used now a days</a:t>
            </a:r>
          </a:p>
        </p:txBody>
      </p:sp>
      <p:pic>
        <p:nvPicPr>
          <p:cNvPr id="40" name="Picture 39">
            <a:extLst>
              <a:ext uri="{FF2B5EF4-FFF2-40B4-BE49-F238E27FC236}">
                <a16:creationId xmlns:a16="http://schemas.microsoft.com/office/drawing/2014/main" id="{378DA29D-0437-C545-A745-9E147550CFD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664335" y="3288753"/>
            <a:ext cx="767372" cy="767372"/>
          </a:xfrm>
          <a:prstGeom prst="rect">
            <a:avLst/>
          </a:prstGeom>
        </p:spPr>
      </p:pic>
      <p:pic>
        <p:nvPicPr>
          <p:cNvPr id="41" name="Picture 40">
            <a:extLst>
              <a:ext uri="{FF2B5EF4-FFF2-40B4-BE49-F238E27FC236}">
                <a16:creationId xmlns:a16="http://schemas.microsoft.com/office/drawing/2014/main" id="{6FE5F49C-B852-FB48-B815-9346442C15E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353017" y="3283802"/>
            <a:ext cx="767371" cy="767371"/>
          </a:xfrm>
          <a:prstGeom prst="rect">
            <a:avLst/>
          </a:prstGeom>
        </p:spPr>
      </p:pic>
      <p:pic>
        <p:nvPicPr>
          <p:cNvPr id="42" name="Picture 41">
            <a:extLst>
              <a:ext uri="{FF2B5EF4-FFF2-40B4-BE49-F238E27FC236}">
                <a16:creationId xmlns:a16="http://schemas.microsoft.com/office/drawing/2014/main" id="{1B1E9006-09FD-9243-B587-B6CCCE8C65F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831170" y="1666637"/>
            <a:ext cx="762322" cy="762322"/>
          </a:xfrm>
          <a:prstGeom prst="rect">
            <a:avLst/>
          </a:prstGeom>
        </p:spPr>
      </p:pic>
      <p:pic>
        <p:nvPicPr>
          <p:cNvPr id="43" name="Picture 42">
            <a:extLst>
              <a:ext uri="{FF2B5EF4-FFF2-40B4-BE49-F238E27FC236}">
                <a16:creationId xmlns:a16="http://schemas.microsoft.com/office/drawing/2014/main" id="{85412271-3481-0545-BC03-CC77EB17DA5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975654" y="3296126"/>
            <a:ext cx="762322" cy="762322"/>
          </a:xfrm>
          <a:prstGeom prst="rect">
            <a:avLst/>
          </a:prstGeom>
        </p:spPr>
      </p:pic>
      <p:pic>
        <p:nvPicPr>
          <p:cNvPr id="44" name="Picture 43">
            <a:extLst>
              <a:ext uri="{FF2B5EF4-FFF2-40B4-BE49-F238E27FC236}">
                <a16:creationId xmlns:a16="http://schemas.microsoft.com/office/drawing/2014/main" id="{3DE82AA4-DAF4-1343-836D-08AB0751DCF9}"/>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975654" y="4865837"/>
            <a:ext cx="762322" cy="762322"/>
          </a:xfrm>
          <a:prstGeom prst="rect">
            <a:avLst/>
          </a:prstGeom>
        </p:spPr>
      </p:pic>
      <p:pic>
        <p:nvPicPr>
          <p:cNvPr id="45" name="Picture 44">
            <a:extLst>
              <a:ext uri="{FF2B5EF4-FFF2-40B4-BE49-F238E27FC236}">
                <a16:creationId xmlns:a16="http://schemas.microsoft.com/office/drawing/2014/main" id="{F97CD02D-BEB6-884B-8EF8-6ADECA5FB45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222209" y="1666637"/>
            <a:ext cx="762322" cy="762322"/>
          </a:xfrm>
          <a:prstGeom prst="rect">
            <a:avLst/>
          </a:prstGeom>
        </p:spPr>
      </p:pic>
      <p:pic>
        <p:nvPicPr>
          <p:cNvPr id="46" name="Picture 45">
            <a:extLst>
              <a:ext uri="{FF2B5EF4-FFF2-40B4-BE49-F238E27FC236}">
                <a16:creationId xmlns:a16="http://schemas.microsoft.com/office/drawing/2014/main" id="{6DD0583A-4404-C740-A7F5-7F6ABC8F63C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222209" y="3280795"/>
            <a:ext cx="762322" cy="762322"/>
          </a:xfrm>
          <a:prstGeom prst="rect">
            <a:avLst/>
          </a:prstGeom>
        </p:spPr>
      </p:pic>
      <p:pic>
        <p:nvPicPr>
          <p:cNvPr id="47" name="Picture 46">
            <a:extLst>
              <a:ext uri="{FF2B5EF4-FFF2-40B4-BE49-F238E27FC236}">
                <a16:creationId xmlns:a16="http://schemas.microsoft.com/office/drawing/2014/main" id="{9868367C-E96C-FC44-9D3C-F9A3FA66587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222208" y="4885611"/>
            <a:ext cx="762322" cy="762322"/>
          </a:xfrm>
          <a:prstGeom prst="rect">
            <a:avLst/>
          </a:prstGeom>
        </p:spPr>
      </p:pic>
      <p:cxnSp>
        <p:nvCxnSpPr>
          <p:cNvPr id="48" name="Straight Connector 47">
            <a:extLst>
              <a:ext uri="{FF2B5EF4-FFF2-40B4-BE49-F238E27FC236}">
                <a16:creationId xmlns:a16="http://schemas.microsoft.com/office/drawing/2014/main" id="{08DE5FFF-08A1-9D4E-BD72-E112BCB5B531}"/>
              </a:ext>
            </a:extLst>
          </p:cNvPr>
          <p:cNvCxnSpPr>
            <a:cxnSpLocks/>
            <a:stCxn id="42" idx="3"/>
          </p:cNvCxnSpPr>
          <p:nvPr/>
        </p:nvCxnSpPr>
        <p:spPr>
          <a:xfrm>
            <a:off x="6593492" y="2047798"/>
            <a:ext cx="1110935" cy="124832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7B78F1F-35DA-A345-9A28-755B2958D96C}"/>
              </a:ext>
            </a:extLst>
          </p:cNvPr>
          <p:cNvCxnSpPr>
            <a:cxnSpLocks/>
            <a:stCxn id="43" idx="3"/>
            <a:endCxn id="40" idx="1"/>
          </p:cNvCxnSpPr>
          <p:nvPr/>
        </p:nvCxnSpPr>
        <p:spPr>
          <a:xfrm flipV="1">
            <a:off x="6737976" y="3672439"/>
            <a:ext cx="926359" cy="484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9CE22C1-5917-C948-B231-F89C877F49E2}"/>
              </a:ext>
            </a:extLst>
          </p:cNvPr>
          <p:cNvCxnSpPr>
            <a:cxnSpLocks/>
            <a:stCxn id="44" idx="3"/>
          </p:cNvCxnSpPr>
          <p:nvPr/>
        </p:nvCxnSpPr>
        <p:spPr>
          <a:xfrm flipV="1">
            <a:off x="6737976" y="4058448"/>
            <a:ext cx="966451" cy="118855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C9CF4AA-11BB-7F48-9ED4-5A0EEA4AFAD1}"/>
              </a:ext>
            </a:extLst>
          </p:cNvPr>
          <p:cNvCxnSpPr>
            <a:stCxn id="40" idx="3"/>
            <a:endCxn id="41" idx="1"/>
          </p:cNvCxnSpPr>
          <p:nvPr/>
        </p:nvCxnSpPr>
        <p:spPr>
          <a:xfrm flipV="1">
            <a:off x="8431707" y="3667488"/>
            <a:ext cx="921310" cy="495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CCA0863-8109-EF4A-8ACF-3725C5E1FB89}"/>
              </a:ext>
            </a:extLst>
          </p:cNvPr>
          <p:cNvCxnSpPr>
            <a:cxnSpLocks/>
            <a:endCxn id="45" idx="1"/>
          </p:cNvCxnSpPr>
          <p:nvPr/>
        </p:nvCxnSpPr>
        <p:spPr>
          <a:xfrm flipV="1">
            <a:off x="9991898" y="2047798"/>
            <a:ext cx="1230311" cy="1382459"/>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5D3CB38-1E7E-BA40-8140-73DB4F130033}"/>
              </a:ext>
            </a:extLst>
          </p:cNvPr>
          <p:cNvCxnSpPr>
            <a:stCxn id="41" idx="3"/>
            <a:endCxn id="46" idx="1"/>
          </p:cNvCxnSpPr>
          <p:nvPr/>
        </p:nvCxnSpPr>
        <p:spPr>
          <a:xfrm flipV="1">
            <a:off x="10120388" y="3661956"/>
            <a:ext cx="1101821" cy="553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1043471-1A07-D94C-910A-700268C57039}"/>
              </a:ext>
            </a:extLst>
          </p:cNvPr>
          <p:cNvCxnSpPr>
            <a:cxnSpLocks/>
            <a:endCxn id="47" idx="1"/>
          </p:cNvCxnSpPr>
          <p:nvPr/>
        </p:nvCxnSpPr>
        <p:spPr>
          <a:xfrm>
            <a:off x="10120388" y="4043117"/>
            <a:ext cx="1101820" cy="1223655"/>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84154B48-1138-C341-BB24-1A02EEEBE12A}"/>
              </a:ext>
            </a:extLst>
          </p:cNvPr>
          <p:cNvSpPr txBox="1"/>
          <p:nvPr/>
        </p:nvSpPr>
        <p:spPr>
          <a:xfrm>
            <a:off x="7053358" y="1291497"/>
            <a:ext cx="4035820" cy="1200329"/>
          </a:xfrm>
          <a:prstGeom prst="rect">
            <a:avLst/>
          </a:prstGeom>
          <a:noFill/>
        </p:spPr>
        <p:txBody>
          <a:bodyPr wrap="square" rtlCol="0">
            <a:spAutoFit/>
          </a:bodyPr>
          <a:lstStyle/>
          <a:p>
            <a:r>
              <a:rPr lang="en-US" sz="2400" b="1" dirty="0"/>
              <a:t>This topology is mostly used</a:t>
            </a:r>
          </a:p>
          <a:p>
            <a:r>
              <a:rPr lang="en-US" sz="2400" b="1" dirty="0"/>
              <a:t>- Single machine at every switch port </a:t>
            </a:r>
          </a:p>
        </p:txBody>
      </p:sp>
    </p:spTree>
    <p:extLst>
      <p:ext uri="{BB962C8B-B14F-4D97-AF65-F5344CB8AC3E}">
        <p14:creationId xmlns:p14="http://schemas.microsoft.com/office/powerpoint/2010/main" val="23148841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A78D77-1CED-8D41-9225-D6C63D19F179}"/>
              </a:ext>
            </a:extLst>
          </p:cNvPr>
          <p:cNvSpPr>
            <a:spLocks noGrp="1"/>
          </p:cNvSpPr>
          <p:nvPr>
            <p:ph idx="1"/>
          </p:nvPr>
        </p:nvSpPr>
        <p:spPr/>
        <p:txBody>
          <a:bodyPr/>
          <a:lstStyle/>
          <a:p>
            <a:r>
              <a:rPr lang="en-US" dirty="0"/>
              <a:t>Collision detection is not feasible for wireless</a:t>
            </a:r>
          </a:p>
          <a:p>
            <a:endParaRPr lang="en-US" dirty="0"/>
          </a:p>
          <a:p>
            <a:r>
              <a:rPr lang="en-US" dirty="0"/>
              <a:t>How will detect a data loss due to interference? </a:t>
            </a:r>
          </a:p>
          <a:p>
            <a:pPr lvl="1"/>
            <a:r>
              <a:rPr lang="en-US" dirty="0"/>
              <a:t>Sender transmits a DATA</a:t>
            </a:r>
          </a:p>
          <a:p>
            <a:pPr lvl="1"/>
            <a:r>
              <a:rPr lang="en-US" dirty="0"/>
              <a:t>Receiver sends an ACK </a:t>
            </a:r>
          </a:p>
          <a:p>
            <a:pPr lvl="1"/>
            <a:endParaRPr lang="en-US" dirty="0"/>
          </a:p>
          <a:p>
            <a:r>
              <a:rPr lang="en-US" dirty="0"/>
              <a:t>Assume the frame to be lost, if ACK is not received within a predefined timeout. </a:t>
            </a:r>
          </a:p>
        </p:txBody>
      </p:sp>
      <p:sp>
        <p:nvSpPr>
          <p:cNvPr id="3" name="Title 2">
            <a:extLst>
              <a:ext uri="{FF2B5EF4-FFF2-40B4-BE49-F238E27FC236}">
                <a16:creationId xmlns:a16="http://schemas.microsoft.com/office/drawing/2014/main" id="{A3DD195B-9D7E-C741-9488-BF6EDCC61E26}"/>
              </a:ext>
            </a:extLst>
          </p:cNvPr>
          <p:cNvSpPr>
            <a:spLocks noGrp="1"/>
          </p:cNvSpPr>
          <p:nvPr>
            <p:ph type="title"/>
          </p:nvPr>
        </p:nvSpPr>
        <p:spPr/>
        <p:txBody>
          <a:bodyPr/>
          <a:lstStyle/>
          <a:p>
            <a:r>
              <a:rPr lang="en-US" dirty="0"/>
              <a:t>Wireless Scenario</a:t>
            </a:r>
          </a:p>
        </p:txBody>
      </p:sp>
    </p:spTree>
    <p:extLst>
      <p:ext uri="{BB962C8B-B14F-4D97-AF65-F5344CB8AC3E}">
        <p14:creationId xmlns:p14="http://schemas.microsoft.com/office/powerpoint/2010/main" val="32852171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2DB2D3-6C59-C347-AC38-BA2975131353}"/>
              </a:ext>
            </a:extLst>
          </p:cNvPr>
          <p:cNvSpPr>
            <a:spLocks noGrp="1"/>
          </p:cNvSpPr>
          <p:nvPr>
            <p:ph type="title"/>
          </p:nvPr>
        </p:nvSpPr>
        <p:spPr/>
        <p:txBody>
          <a:bodyPr/>
          <a:lstStyle/>
          <a:p>
            <a:r>
              <a:rPr lang="en-US" dirty="0"/>
              <a:t>Virtual Carrier Sensing (VCS) – CSMA/CA </a:t>
            </a:r>
          </a:p>
        </p:txBody>
      </p:sp>
      <p:pic>
        <p:nvPicPr>
          <p:cNvPr id="4" name="Picture 3">
            <a:extLst>
              <a:ext uri="{FF2B5EF4-FFF2-40B4-BE49-F238E27FC236}">
                <a16:creationId xmlns:a16="http://schemas.microsoft.com/office/drawing/2014/main" id="{61ACC378-D37A-4040-98E1-01B35E050695}"/>
              </a:ext>
            </a:extLst>
          </p:cNvPr>
          <p:cNvPicPr>
            <a:picLocks noChangeAspect="1"/>
          </p:cNvPicPr>
          <p:nvPr/>
        </p:nvPicPr>
        <p:blipFill>
          <a:blip r:embed="rId2"/>
          <a:stretch>
            <a:fillRect/>
          </a:stretch>
        </p:blipFill>
        <p:spPr>
          <a:xfrm>
            <a:off x="3165732" y="1550554"/>
            <a:ext cx="8001000" cy="4089400"/>
          </a:xfrm>
          <a:prstGeom prst="rect">
            <a:avLst/>
          </a:prstGeom>
        </p:spPr>
      </p:pic>
      <p:sp>
        <p:nvSpPr>
          <p:cNvPr id="5" name="TextBox 4">
            <a:extLst>
              <a:ext uri="{FF2B5EF4-FFF2-40B4-BE49-F238E27FC236}">
                <a16:creationId xmlns:a16="http://schemas.microsoft.com/office/drawing/2014/main" id="{72DCC4A2-32B6-0447-8129-3A6DE1F4D0EB}"/>
              </a:ext>
            </a:extLst>
          </p:cNvPr>
          <p:cNvSpPr txBox="1"/>
          <p:nvPr/>
        </p:nvSpPr>
        <p:spPr>
          <a:xfrm>
            <a:off x="1878677" y="5998463"/>
            <a:ext cx="9288055" cy="646331"/>
          </a:xfrm>
          <a:prstGeom prst="rect">
            <a:avLst/>
          </a:prstGeom>
          <a:noFill/>
        </p:spPr>
        <p:txBody>
          <a:bodyPr wrap="none" rtlCol="0">
            <a:spAutoFit/>
          </a:bodyPr>
          <a:lstStyle/>
          <a:p>
            <a:r>
              <a:rPr lang="en-US" b="1" dirty="0"/>
              <a:t>Image Source: </a:t>
            </a:r>
            <a:r>
              <a:rPr lang="en-IN" dirty="0"/>
              <a:t>Asymmetric RTS/CTS for Exposed Node Reduction in IEEE 802.11 Ad Hoc Networks</a:t>
            </a:r>
          </a:p>
          <a:p>
            <a:endParaRPr lang="en-US" b="1" dirty="0"/>
          </a:p>
        </p:txBody>
      </p:sp>
      <p:sp>
        <p:nvSpPr>
          <p:cNvPr id="6" name="TextBox 5">
            <a:extLst>
              <a:ext uri="{FF2B5EF4-FFF2-40B4-BE49-F238E27FC236}">
                <a16:creationId xmlns:a16="http://schemas.microsoft.com/office/drawing/2014/main" id="{BD251A69-4E24-5346-9C56-B714CB98973E}"/>
              </a:ext>
            </a:extLst>
          </p:cNvPr>
          <p:cNvSpPr txBox="1"/>
          <p:nvPr/>
        </p:nvSpPr>
        <p:spPr>
          <a:xfrm>
            <a:off x="415636" y="1384300"/>
            <a:ext cx="3455946" cy="954107"/>
          </a:xfrm>
          <a:prstGeom prst="rect">
            <a:avLst/>
          </a:prstGeom>
          <a:noFill/>
        </p:spPr>
        <p:txBody>
          <a:bodyPr wrap="none" rtlCol="0">
            <a:spAutoFit/>
          </a:bodyPr>
          <a:lstStyle/>
          <a:p>
            <a:r>
              <a:rPr lang="en-US" sz="2800" b="1" dirty="0"/>
              <a:t>Request to Send (RTS)</a:t>
            </a:r>
          </a:p>
          <a:p>
            <a:r>
              <a:rPr lang="en-US" sz="2800" b="1" dirty="0"/>
              <a:t>Clear to Send (CTS)</a:t>
            </a:r>
          </a:p>
        </p:txBody>
      </p:sp>
    </p:spTree>
    <p:extLst>
      <p:ext uri="{BB962C8B-B14F-4D97-AF65-F5344CB8AC3E}">
        <p14:creationId xmlns:p14="http://schemas.microsoft.com/office/powerpoint/2010/main" val="33460294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83459D-E34A-C34B-A3EA-D1CE2F7E99EF}"/>
              </a:ext>
            </a:extLst>
          </p:cNvPr>
          <p:cNvSpPr>
            <a:spLocks noGrp="1"/>
          </p:cNvSpPr>
          <p:nvPr>
            <p:ph type="title"/>
          </p:nvPr>
        </p:nvSpPr>
        <p:spPr/>
        <p:txBody>
          <a:bodyPr/>
          <a:lstStyle/>
          <a:p>
            <a:r>
              <a:rPr lang="en-US" dirty="0"/>
              <a:t>Setting up Network Allocation Vector (NAV)</a:t>
            </a:r>
          </a:p>
        </p:txBody>
      </p:sp>
      <p:pic>
        <p:nvPicPr>
          <p:cNvPr id="4" name="Picture 3">
            <a:extLst>
              <a:ext uri="{FF2B5EF4-FFF2-40B4-BE49-F238E27FC236}">
                <a16:creationId xmlns:a16="http://schemas.microsoft.com/office/drawing/2014/main" id="{419363C8-13F4-0C4D-AF43-BD139408D94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14647" y="920830"/>
            <a:ext cx="10241280" cy="4845942"/>
          </a:xfrm>
          <a:prstGeom prst="rect">
            <a:avLst/>
          </a:prstGeom>
        </p:spPr>
      </p:pic>
      <p:sp>
        <p:nvSpPr>
          <p:cNvPr id="5" name="TextBox 4">
            <a:extLst>
              <a:ext uri="{FF2B5EF4-FFF2-40B4-BE49-F238E27FC236}">
                <a16:creationId xmlns:a16="http://schemas.microsoft.com/office/drawing/2014/main" id="{7F14D870-5273-DD4B-B5EF-1A0C6B1E19D4}"/>
              </a:ext>
            </a:extLst>
          </p:cNvPr>
          <p:cNvSpPr txBox="1"/>
          <p:nvPr/>
        </p:nvSpPr>
        <p:spPr>
          <a:xfrm>
            <a:off x="1762299" y="5828066"/>
            <a:ext cx="9958647" cy="923330"/>
          </a:xfrm>
          <a:prstGeom prst="rect">
            <a:avLst/>
          </a:prstGeom>
          <a:noFill/>
        </p:spPr>
        <p:txBody>
          <a:bodyPr wrap="square" rtlCol="0">
            <a:spAutoFit/>
          </a:bodyPr>
          <a:lstStyle/>
          <a:p>
            <a:r>
              <a:rPr lang="en-US" b="1" dirty="0"/>
              <a:t>Image Source: </a:t>
            </a:r>
            <a:r>
              <a:rPr lang="en-IN" dirty="0">
                <a:hlinkClick r:id="rId3"/>
              </a:rPr>
              <a:t>https://community.arubanetworks.com/t5/Technology-Blog/Understanding-802-11-Medium-Contention/ba-p/232034</a:t>
            </a:r>
            <a:r>
              <a:rPr lang="en-IN" dirty="0"/>
              <a:t> </a:t>
            </a:r>
          </a:p>
          <a:p>
            <a:endParaRPr lang="en-US" b="1" dirty="0"/>
          </a:p>
        </p:txBody>
      </p:sp>
    </p:spTree>
    <p:extLst>
      <p:ext uri="{BB962C8B-B14F-4D97-AF65-F5344CB8AC3E}">
        <p14:creationId xmlns:p14="http://schemas.microsoft.com/office/powerpoint/2010/main" val="39727608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51ACA4-651D-A04C-BBF6-E41485C14049}"/>
              </a:ext>
            </a:extLst>
          </p:cNvPr>
          <p:cNvSpPr>
            <a:spLocks noGrp="1"/>
          </p:cNvSpPr>
          <p:nvPr>
            <p:ph idx="1"/>
          </p:nvPr>
        </p:nvSpPr>
        <p:spPr/>
        <p:txBody>
          <a:bodyPr/>
          <a:lstStyle/>
          <a:p>
            <a:pPr marL="514350" indent="-514350">
              <a:buFont typeface="+mj-lt"/>
              <a:buAutoNum type="arabicPeriod"/>
            </a:pPr>
            <a:r>
              <a:rPr lang="en-US" dirty="0"/>
              <a:t>Set n = 0 </a:t>
            </a:r>
            <a:r>
              <a:rPr lang="en-US" i="1" dirty="0"/>
              <a:t>/*n denotes the round number*/ </a:t>
            </a:r>
            <a:endParaRPr lang="en-US" dirty="0"/>
          </a:p>
          <a:p>
            <a:pPr marL="514350" indent="-514350">
              <a:buFont typeface="+mj-lt"/>
              <a:buAutoNum type="arabicPeriod"/>
            </a:pPr>
            <a:r>
              <a:rPr lang="en-US" dirty="0"/>
              <a:t>Use PCS (and VCS) to sense the channel </a:t>
            </a:r>
          </a:p>
          <a:p>
            <a:pPr marL="514350" indent="-514350">
              <a:buFont typeface="+mj-lt"/>
              <a:buAutoNum type="arabicPeriod"/>
            </a:pPr>
            <a:r>
              <a:rPr lang="en-US" dirty="0"/>
              <a:t>If the channel is busy, repeat 2</a:t>
            </a:r>
          </a:p>
          <a:p>
            <a:pPr marL="514350" indent="-514350">
              <a:buFont typeface="+mj-lt"/>
              <a:buAutoNum type="arabicPeriod"/>
            </a:pPr>
            <a:r>
              <a:rPr lang="en-US" dirty="0"/>
              <a:t>If the channel is idle for DIFS duration, transmit the frame, set timeout </a:t>
            </a:r>
          </a:p>
          <a:p>
            <a:pPr marL="514350" indent="-514350">
              <a:buFont typeface="+mj-lt"/>
              <a:buAutoNum type="arabicPeriod"/>
            </a:pPr>
            <a:r>
              <a:rPr lang="en-US" dirty="0"/>
              <a:t>If ACK received within timeout, Go to 1</a:t>
            </a:r>
          </a:p>
          <a:p>
            <a:pPr marL="514350" indent="-514350">
              <a:buFont typeface="+mj-lt"/>
              <a:buAutoNum type="arabicPeriod"/>
            </a:pPr>
            <a:r>
              <a:rPr lang="en-US" dirty="0"/>
              <a:t>If timeout, set </a:t>
            </a:r>
            <a:r>
              <a:rPr lang="en-US" dirty="0" err="1"/>
              <a:t>CW</a:t>
            </a:r>
            <a:r>
              <a:rPr lang="en-US" baseline="-25000" dirty="0" err="1"/>
              <a:t>min</a:t>
            </a:r>
            <a:r>
              <a:rPr lang="en-US" dirty="0"/>
              <a:t> = min (2xCW</a:t>
            </a:r>
            <a:r>
              <a:rPr lang="en-US" baseline="-25000" dirty="0"/>
              <a:t>min</a:t>
            </a:r>
            <a:r>
              <a:rPr lang="en-US" dirty="0"/>
              <a:t>, </a:t>
            </a:r>
            <a:r>
              <a:rPr lang="en-US" dirty="0" err="1"/>
              <a:t>CW</a:t>
            </a:r>
            <a:r>
              <a:rPr lang="en-US" baseline="-25000" dirty="0" err="1"/>
              <a:t>max</a:t>
            </a:r>
            <a:r>
              <a:rPr lang="en-US" dirty="0"/>
              <a:t>)</a:t>
            </a:r>
          </a:p>
          <a:p>
            <a:pPr marL="514350" indent="-514350">
              <a:buFont typeface="+mj-lt"/>
              <a:buAutoNum type="arabicPeriod"/>
            </a:pPr>
            <a:r>
              <a:rPr lang="en-US" dirty="0"/>
              <a:t>Set n = n+1 </a:t>
            </a:r>
          </a:p>
          <a:p>
            <a:pPr marL="514350" indent="-514350">
              <a:buFont typeface="+mj-lt"/>
              <a:buAutoNum type="arabicPeriod"/>
            </a:pPr>
            <a:r>
              <a:rPr lang="en-US" dirty="0"/>
              <a:t>Set CW = random (0, </a:t>
            </a:r>
            <a:r>
              <a:rPr lang="en-US" dirty="0" err="1"/>
              <a:t>CW</a:t>
            </a:r>
            <a:r>
              <a:rPr lang="en-US" baseline="-25000" dirty="0" err="1"/>
              <a:t>min</a:t>
            </a:r>
            <a:r>
              <a:rPr lang="en-US" dirty="0"/>
              <a:t>)</a:t>
            </a:r>
          </a:p>
          <a:p>
            <a:pPr marL="514350" indent="-514350">
              <a:buFont typeface="+mj-lt"/>
              <a:buAutoNum type="arabicPeriod"/>
            </a:pPr>
            <a:r>
              <a:rPr lang="en-US" dirty="0"/>
              <a:t>Wait for CW number of slots and go to 2 </a:t>
            </a:r>
          </a:p>
        </p:txBody>
      </p:sp>
      <p:sp>
        <p:nvSpPr>
          <p:cNvPr id="3" name="Title 2">
            <a:extLst>
              <a:ext uri="{FF2B5EF4-FFF2-40B4-BE49-F238E27FC236}">
                <a16:creationId xmlns:a16="http://schemas.microsoft.com/office/drawing/2014/main" id="{898EF492-043A-9D4C-A653-5D099FF802D3}"/>
              </a:ext>
            </a:extLst>
          </p:cNvPr>
          <p:cNvSpPr>
            <a:spLocks noGrp="1"/>
          </p:cNvSpPr>
          <p:nvPr>
            <p:ph type="title"/>
          </p:nvPr>
        </p:nvSpPr>
        <p:spPr/>
        <p:txBody>
          <a:bodyPr/>
          <a:lstStyle/>
          <a:p>
            <a:r>
              <a:rPr lang="en-US" dirty="0"/>
              <a:t>IEEE 802.11 Distributed Coordination Function (DCF) </a:t>
            </a:r>
          </a:p>
        </p:txBody>
      </p:sp>
    </p:spTree>
    <p:extLst>
      <p:ext uri="{BB962C8B-B14F-4D97-AF65-F5344CB8AC3E}">
        <p14:creationId xmlns:p14="http://schemas.microsoft.com/office/powerpoint/2010/main" val="4035454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1BFDCD-8980-6E4D-B4EA-A5C6A87466A0}"/>
              </a:ext>
            </a:extLst>
          </p:cNvPr>
          <p:cNvSpPr>
            <a:spLocks noGrp="1"/>
          </p:cNvSpPr>
          <p:nvPr>
            <p:ph idx="1"/>
          </p:nvPr>
        </p:nvSpPr>
        <p:spPr/>
        <p:txBody>
          <a:bodyPr/>
          <a:lstStyle/>
          <a:p>
            <a:r>
              <a:rPr lang="en-US" dirty="0"/>
              <a:t>Switch operates in </a:t>
            </a:r>
            <a:r>
              <a:rPr lang="en-US" b="1" dirty="0"/>
              <a:t>promiscuous mode </a:t>
            </a:r>
            <a:endParaRPr lang="en-US" dirty="0"/>
          </a:p>
          <a:p>
            <a:pPr lvl="1"/>
            <a:r>
              <a:rPr lang="en-US" dirty="0"/>
              <a:t>Accepts every frame transmitted by stations attach to each of its ports </a:t>
            </a:r>
          </a:p>
          <a:p>
            <a:pPr lvl="1"/>
            <a:endParaRPr lang="en-US" dirty="0"/>
          </a:p>
          <a:p>
            <a:r>
              <a:rPr lang="en-US" dirty="0"/>
              <a:t>The switch decides whether to forward or discard each frame, and if forward which port to output the frame </a:t>
            </a:r>
          </a:p>
          <a:p>
            <a:endParaRPr lang="en-US" dirty="0"/>
          </a:p>
          <a:p>
            <a:r>
              <a:rPr lang="en-US" dirty="0"/>
              <a:t>Maintain a table (Output Port, MAC address) that maps at which port what machine / machines are connected </a:t>
            </a:r>
          </a:p>
          <a:p>
            <a:endParaRPr lang="en-US" dirty="0"/>
          </a:p>
          <a:p>
            <a:r>
              <a:rPr lang="en-US" dirty="0"/>
              <a:t>When the switches are first plugged in, the table is empty</a:t>
            </a:r>
          </a:p>
        </p:txBody>
      </p:sp>
      <p:sp>
        <p:nvSpPr>
          <p:cNvPr id="3" name="Title 2">
            <a:extLst>
              <a:ext uri="{FF2B5EF4-FFF2-40B4-BE49-F238E27FC236}">
                <a16:creationId xmlns:a16="http://schemas.microsoft.com/office/drawing/2014/main" id="{98CA14C4-F1F1-4B44-B949-9D1D793A446C}"/>
              </a:ext>
            </a:extLst>
          </p:cNvPr>
          <p:cNvSpPr>
            <a:spLocks noGrp="1"/>
          </p:cNvSpPr>
          <p:nvPr>
            <p:ph type="title"/>
          </p:nvPr>
        </p:nvSpPr>
        <p:spPr/>
        <p:txBody>
          <a:bodyPr/>
          <a:lstStyle/>
          <a:p>
            <a:r>
              <a:rPr lang="en-US" dirty="0"/>
              <a:t>Learning Switches / Bridges</a:t>
            </a:r>
          </a:p>
        </p:txBody>
      </p:sp>
    </p:spTree>
    <p:extLst>
      <p:ext uri="{BB962C8B-B14F-4D97-AF65-F5344CB8AC3E}">
        <p14:creationId xmlns:p14="http://schemas.microsoft.com/office/powerpoint/2010/main" val="26395014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BA2BF5-E0C6-EB40-98C9-42B15E185129}"/>
              </a:ext>
            </a:extLst>
          </p:cNvPr>
          <p:cNvSpPr>
            <a:spLocks noGrp="1"/>
          </p:cNvSpPr>
          <p:nvPr>
            <p:ph idx="1"/>
          </p:nvPr>
        </p:nvSpPr>
        <p:spPr/>
        <p:txBody>
          <a:bodyPr/>
          <a:lstStyle/>
          <a:p>
            <a:r>
              <a:rPr lang="en-US" dirty="0"/>
              <a:t>Use </a:t>
            </a:r>
            <a:r>
              <a:rPr lang="en-US" b="1" dirty="0"/>
              <a:t>flooding </a:t>
            </a:r>
            <a:r>
              <a:rPr lang="en-US" dirty="0"/>
              <a:t>at the initialization – every incoming frame for an unknown destination is output on all the ports of the switch, except the one from where the frame has arrived </a:t>
            </a:r>
          </a:p>
          <a:p>
            <a:endParaRPr lang="en-US" dirty="0"/>
          </a:p>
          <a:p>
            <a:r>
              <a:rPr lang="en-US" dirty="0"/>
              <a:t>Every network interface (machine) connected on that receives that frame </a:t>
            </a:r>
          </a:p>
          <a:p>
            <a:pPr lvl="1"/>
            <a:r>
              <a:rPr lang="en-US" dirty="0"/>
              <a:t>Decode the frame </a:t>
            </a:r>
          </a:p>
          <a:p>
            <a:pPr lvl="1"/>
            <a:r>
              <a:rPr lang="en-US" dirty="0"/>
              <a:t>Check the destination MAC address at the frame header</a:t>
            </a:r>
          </a:p>
          <a:p>
            <a:pPr lvl="1"/>
            <a:r>
              <a:rPr lang="en-US" dirty="0"/>
              <a:t>If the address matches, accept the frame</a:t>
            </a:r>
          </a:p>
          <a:p>
            <a:pPr lvl="1"/>
            <a:r>
              <a:rPr lang="en-US" dirty="0"/>
              <a:t>Else, drop the frame </a:t>
            </a:r>
          </a:p>
          <a:p>
            <a:pPr lvl="1"/>
            <a:endParaRPr lang="en-US" dirty="0"/>
          </a:p>
          <a:p>
            <a:r>
              <a:rPr lang="en-US" dirty="0"/>
              <a:t>The switches starts learning about the (Output Port, MAC address) at this phase – called the </a:t>
            </a:r>
            <a:r>
              <a:rPr lang="en-US" b="1" dirty="0"/>
              <a:t>backward learning </a:t>
            </a:r>
            <a:endParaRPr lang="en-US" dirty="0"/>
          </a:p>
        </p:txBody>
      </p:sp>
      <p:sp>
        <p:nvSpPr>
          <p:cNvPr id="3" name="Title 2">
            <a:extLst>
              <a:ext uri="{FF2B5EF4-FFF2-40B4-BE49-F238E27FC236}">
                <a16:creationId xmlns:a16="http://schemas.microsoft.com/office/drawing/2014/main" id="{CC4294A8-97FC-0E4F-B40F-CF578B2AF87D}"/>
              </a:ext>
            </a:extLst>
          </p:cNvPr>
          <p:cNvSpPr>
            <a:spLocks noGrp="1"/>
          </p:cNvSpPr>
          <p:nvPr>
            <p:ph type="title"/>
          </p:nvPr>
        </p:nvSpPr>
        <p:spPr/>
        <p:txBody>
          <a:bodyPr/>
          <a:lstStyle/>
          <a:p>
            <a:r>
              <a:rPr lang="en-US" dirty="0"/>
              <a:t>Learning Switches/ Bridges </a:t>
            </a:r>
          </a:p>
        </p:txBody>
      </p:sp>
    </p:spTree>
    <p:extLst>
      <p:ext uri="{BB962C8B-B14F-4D97-AF65-F5344CB8AC3E}">
        <p14:creationId xmlns:p14="http://schemas.microsoft.com/office/powerpoint/2010/main" val="705526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92CC80-3B94-4A4A-9FC6-E51B96A1B68B}"/>
              </a:ext>
            </a:extLst>
          </p:cNvPr>
          <p:cNvSpPr>
            <a:spLocks noGrp="1"/>
          </p:cNvSpPr>
          <p:nvPr>
            <p:ph idx="1"/>
          </p:nvPr>
        </p:nvSpPr>
        <p:spPr/>
        <p:txBody>
          <a:bodyPr/>
          <a:lstStyle/>
          <a:p>
            <a:r>
              <a:rPr lang="en-US" dirty="0"/>
              <a:t>For every incoming frame at a port, check the source MAC address</a:t>
            </a:r>
          </a:p>
          <a:p>
            <a:pPr lvl="1"/>
            <a:r>
              <a:rPr lang="en-US" dirty="0"/>
              <a:t>If the destination MAC is that one, then the frame needs to output at the same port </a:t>
            </a:r>
          </a:p>
          <a:p>
            <a:pPr lvl="1"/>
            <a:endParaRPr lang="en-US" dirty="0"/>
          </a:p>
          <a:p>
            <a:r>
              <a:rPr lang="en-US" dirty="0"/>
              <a:t>The (Output port, MAC address) table is populated gradually by applying this backward learning </a:t>
            </a:r>
          </a:p>
        </p:txBody>
      </p:sp>
      <p:sp>
        <p:nvSpPr>
          <p:cNvPr id="3" name="Title 2">
            <a:extLst>
              <a:ext uri="{FF2B5EF4-FFF2-40B4-BE49-F238E27FC236}">
                <a16:creationId xmlns:a16="http://schemas.microsoft.com/office/drawing/2014/main" id="{57EDF68D-D150-7845-A866-94A946E4460C}"/>
              </a:ext>
            </a:extLst>
          </p:cNvPr>
          <p:cNvSpPr>
            <a:spLocks noGrp="1"/>
          </p:cNvSpPr>
          <p:nvPr>
            <p:ph type="title"/>
          </p:nvPr>
        </p:nvSpPr>
        <p:spPr/>
        <p:txBody>
          <a:bodyPr/>
          <a:lstStyle/>
          <a:p>
            <a:r>
              <a:rPr lang="en-US" dirty="0"/>
              <a:t>Learning Switches / Bridges </a:t>
            </a:r>
          </a:p>
        </p:txBody>
      </p:sp>
      <p:pic>
        <p:nvPicPr>
          <p:cNvPr id="4" name="Picture 3">
            <a:extLst>
              <a:ext uri="{FF2B5EF4-FFF2-40B4-BE49-F238E27FC236}">
                <a16:creationId xmlns:a16="http://schemas.microsoft.com/office/drawing/2014/main" id="{3AADECDB-F319-8F45-BFA4-4E2A8B3A95D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961121" y="4044271"/>
            <a:ext cx="1745672" cy="1745672"/>
          </a:xfrm>
          <a:prstGeom prst="rect">
            <a:avLst/>
          </a:prstGeom>
        </p:spPr>
      </p:pic>
      <p:pic>
        <p:nvPicPr>
          <p:cNvPr id="5" name="Picture 4">
            <a:extLst>
              <a:ext uri="{FF2B5EF4-FFF2-40B4-BE49-F238E27FC236}">
                <a16:creationId xmlns:a16="http://schemas.microsoft.com/office/drawing/2014/main" id="{F66FDB3A-DC93-9C43-B9A9-5523D0E0B81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99698" y="4044271"/>
            <a:ext cx="1734184" cy="1734184"/>
          </a:xfrm>
          <a:prstGeom prst="rect">
            <a:avLst/>
          </a:prstGeom>
        </p:spPr>
      </p:pic>
      <p:cxnSp>
        <p:nvCxnSpPr>
          <p:cNvPr id="6" name="Straight Connector 5">
            <a:extLst>
              <a:ext uri="{FF2B5EF4-FFF2-40B4-BE49-F238E27FC236}">
                <a16:creationId xmlns:a16="http://schemas.microsoft.com/office/drawing/2014/main" id="{1DDD0C3B-E2FA-0B48-BD7C-5413B03C975C}"/>
              </a:ext>
            </a:extLst>
          </p:cNvPr>
          <p:cNvCxnSpPr>
            <a:cxnSpLocks/>
            <a:stCxn id="5" idx="3"/>
            <a:endCxn id="4" idx="1"/>
          </p:cNvCxnSpPr>
          <p:nvPr/>
        </p:nvCxnSpPr>
        <p:spPr>
          <a:xfrm>
            <a:off x="4733882" y="4911363"/>
            <a:ext cx="4227239" cy="574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28F4136-1A7D-464B-A264-D060139D0C54}"/>
              </a:ext>
            </a:extLst>
          </p:cNvPr>
          <p:cNvCxnSpPr/>
          <p:nvPr/>
        </p:nvCxnSpPr>
        <p:spPr>
          <a:xfrm>
            <a:off x="5020887" y="4422371"/>
            <a:ext cx="3507971"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5887C016-1627-4048-9D72-9B0D80B4AC6C}"/>
              </a:ext>
            </a:extLst>
          </p:cNvPr>
          <p:cNvCxnSpPr/>
          <p:nvPr/>
        </p:nvCxnSpPr>
        <p:spPr>
          <a:xfrm flipH="1">
            <a:off x="5020887" y="5386647"/>
            <a:ext cx="3591098"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CA0AC63E-5528-E546-A6DC-9B96C9EB578E}"/>
              </a:ext>
            </a:extLst>
          </p:cNvPr>
          <p:cNvSpPr txBox="1"/>
          <p:nvPr/>
        </p:nvSpPr>
        <p:spPr>
          <a:xfrm>
            <a:off x="7889902" y="4462874"/>
            <a:ext cx="1115049" cy="523220"/>
          </a:xfrm>
          <a:prstGeom prst="rect">
            <a:avLst/>
          </a:prstGeom>
          <a:noFill/>
        </p:spPr>
        <p:txBody>
          <a:bodyPr wrap="none" rtlCol="0">
            <a:spAutoFit/>
          </a:bodyPr>
          <a:lstStyle/>
          <a:p>
            <a:r>
              <a:rPr lang="en-US" sz="2800" b="1" dirty="0"/>
              <a:t>Port A</a:t>
            </a:r>
          </a:p>
        </p:txBody>
      </p:sp>
      <p:sp>
        <p:nvSpPr>
          <p:cNvPr id="13" name="TextBox 12">
            <a:extLst>
              <a:ext uri="{FF2B5EF4-FFF2-40B4-BE49-F238E27FC236}">
                <a16:creationId xmlns:a16="http://schemas.microsoft.com/office/drawing/2014/main" id="{97EBF474-C2F3-AA4B-A4B3-36696B545E14}"/>
              </a:ext>
            </a:extLst>
          </p:cNvPr>
          <p:cNvSpPr txBox="1"/>
          <p:nvPr/>
        </p:nvSpPr>
        <p:spPr>
          <a:xfrm>
            <a:off x="5125705" y="3508767"/>
            <a:ext cx="3210922" cy="954107"/>
          </a:xfrm>
          <a:prstGeom prst="rect">
            <a:avLst/>
          </a:prstGeom>
          <a:noFill/>
        </p:spPr>
        <p:txBody>
          <a:bodyPr wrap="square" rtlCol="0">
            <a:spAutoFit/>
          </a:bodyPr>
          <a:lstStyle/>
          <a:p>
            <a:r>
              <a:rPr lang="en-US" sz="2800" b="1" dirty="0"/>
              <a:t>Source = MAC</a:t>
            </a:r>
            <a:r>
              <a:rPr lang="en-US" sz="2800" b="1" baseline="-25000" dirty="0"/>
              <a:t>1</a:t>
            </a:r>
            <a:r>
              <a:rPr lang="en-US" sz="2800" b="1" dirty="0"/>
              <a:t> Destination = MAC</a:t>
            </a:r>
            <a:r>
              <a:rPr lang="en-US" sz="2800" b="1" baseline="-25000" dirty="0"/>
              <a:t>2</a:t>
            </a:r>
          </a:p>
        </p:txBody>
      </p:sp>
    </p:spTree>
    <p:extLst>
      <p:ext uri="{BB962C8B-B14F-4D97-AF65-F5344CB8AC3E}">
        <p14:creationId xmlns:p14="http://schemas.microsoft.com/office/powerpoint/2010/main" val="28619349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11236</TotalTime>
  <Words>3711</Words>
  <Application>Microsoft Macintosh PowerPoint</Application>
  <PresentationFormat>Widescreen</PresentationFormat>
  <Paragraphs>570</Paragraphs>
  <Slides>63</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63</vt:i4>
      </vt:variant>
    </vt:vector>
  </HeadingPairs>
  <TitlesOfParts>
    <vt:vector size="69" baseType="lpstr">
      <vt:lpstr>Arial</vt:lpstr>
      <vt:lpstr>Arial Narrow</vt:lpstr>
      <vt:lpstr>Arial Rounded MT Bold</vt:lpstr>
      <vt:lpstr>Calibri</vt:lpstr>
      <vt:lpstr>Cambria Math</vt:lpstr>
      <vt:lpstr>Office Theme</vt:lpstr>
      <vt:lpstr>CS 31006: Computer Networks – The Data Link Layer</vt:lpstr>
      <vt:lpstr>The Data Link Layer</vt:lpstr>
      <vt:lpstr>Every Layer Adds Up Their Own Services</vt:lpstr>
      <vt:lpstr>Data Link Layer Switching </vt:lpstr>
      <vt:lpstr>Data Link Layer Switching</vt:lpstr>
      <vt:lpstr>Learning Switches / Bridges </vt:lpstr>
      <vt:lpstr>Learning Switches / Bridges</vt:lpstr>
      <vt:lpstr>Learning Switches/ Bridges </vt:lpstr>
      <vt:lpstr>Learning Switches / Bridges </vt:lpstr>
      <vt:lpstr>Learning Switches / Bridges </vt:lpstr>
      <vt:lpstr>Learning Switches / Bridges </vt:lpstr>
      <vt:lpstr>Learning Switches / Bridges – The Rules / Mechanism </vt:lpstr>
      <vt:lpstr>Cut Through Switching</vt:lpstr>
      <vt:lpstr>Spanning Tree Switches </vt:lpstr>
      <vt:lpstr>Spanning Tree Switches </vt:lpstr>
      <vt:lpstr>Spanning Tree Protocol (STP)</vt:lpstr>
      <vt:lpstr>Spanning Tree Protocol (STP)</vt:lpstr>
      <vt:lpstr>Spanning Tree Protocol (STP)</vt:lpstr>
      <vt:lpstr>Network Devices at Different Layers</vt:lpstr>
      <vt:lpstr>Virtual LAN (VLAN)</vt:lpstr>
      <vt:lpstr>VLAN Support in 802.1Q</vt:lpstr>
      <vt:lpstr>Error Detection and Correction </vt:lpstr>
      <vt:lpstr>Error Detecting Codes  - Parity Bit</vt:lpstr>
      <vt:lpstr>Error Detecting Codes – Interleaving Parity </vt:lpstr>
      <vt:lpstr>Error Detecting Codes – Checksum </vt:lpstr>
      <vt:lpstr>Example – 8 bit Checksum</vt:lpstr>
      <vt:lpstr>Error Detection Code – Cyclic Redundancy Check (CRC) </vt:lpstr>
      <vt:lpstr>Error Detection Code – Cyclic Redundancy Check (CRC) </vt:lpstr>
      <vt:lpstr>Error Detection Code – Cyclic Redundancy Check (CRC) </vt:lpstr>
      <vt:lpstr>CRC – Example </vt:lpstr>
      <vt:lpstr>Forward Error Correction (FEC) </vt:lpstr>
      <vt:lpstr>Hamming Distance </vt:lpstr>
      <vt:lpstr>Hamming Distance for Error Detection</vt:lpstr>
      <vt:lpstr>Hamming Distance for Error Correction</vt:lpstr>
      <vt:lpstr>Hamming Distance for Error Correction - Example</vt:lpstr>
      <vt:lpstr>Hamming Codes - Encoding</vt:lpstr>
      <vt:lpstr>Hamming Codes – Decoding with Single Bit Error</vt:lpstr>
      <vt:lpstr>Hamming Codes – Decoding with Single Bit Error</vt:lpstr>
      <vt:lpstr>Framing</vt:lpstr>
      <vt:lpstr>Flag bits at the Beginning of the Frame</vt:lpstr>
      <vt:lpstr>Ethernet Frame Structure</vt:lpstr>
      <vt:lpstr>Byte Stuffing (PPPoE)</vt:lpstr>
      <vt:lpstr>Bit Stuffing (HDLC)</vt:lpstr>
      <vt:lpstr>Bit Stuffing Example </vt:lpstr>
      <vt:lpstr>The Channel Allocation Problem</vt:lpstr>
      <vt:lpstr>Static Channel Allocation</vt:lpstr>
      <vt:lpstr>Dynamic Channel Allocation</vt:lpstr>
      <vt:lpstr>Multiple Access Protocol</vt:lpstr>
      <vt:lpstr>Carrier Sense Multiple Access (CSMA) </vt:lpstr>
      <vt:lpstr>p-persistent CSMA</vt:lpstr>
      <vt:lpstr>Collision in CSMA (CSMA/CD) </vt:lpstr>
      <vt:lpstr>Collision Detection and its Impact over MAC Frame Length</vt:lpstr>
      <vt:lpstr>Ethernet Performance - Contention Interval</vt:lpstr>
      <vt:lpstr>Ethernet Performance</vt:lpstr>
      <vt:lpstr>Ethernet Performance</vt:lpstr>
      <vt:lpstr>Ethernet Performance</vt:lpstr>
      <vt:lpstr>Can You Detect Collision over Wireless? </vt:lpstr>
      <vt:lpstr>Hidden Terminal Problem </vt:lpstr>
      <vt:lpstr>Exposed Terminal Problem</vt:lpstr>
      <vt:lpstr>Wireless Scenario</vt:lpstr>
      <vt:lpstr>Virtual Carrier Sensing (VCS) – CSMA/CA </vt:lpstr>
      <vt:lpstr>Setting up Network Allocation Vector (NAV)</vt:lpstr>
      <vt:lpstr>IEEE 802.11 Distributed Coordination Function (DCF)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Sandip Chakraborty</cp:lastModifiedBy>
  <cp:revision>344</cp:revision>
  <dcterms:created xsi:type="dcterms:W3CDTF">2017-09-14T08:48:41Z</dcterms:created>
  <dcterms:modified xsi:type="dcterms:W3CDTF">2021-04-05T07:44:49Z</dcterms:modified>
</cp:coreProperties>
</file>